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29"/>
  </p:notesMasterIdLst>
  <p:handoutMasterIdLst>
    <p:handoutMasterId r:id="rId30"/>
  </p:handoutMasterIdLst>
  <p:sldIdLst>
    <p:sldId id="440" r:id="rId2"/>
    <p:sldId id="597" r:id="rId3"/>
    <p:sldId id="666" r:id="rId4"/>
    <p:sldId id="600" r:id="rId5"/>
    <p:sldId id="665" r:id="rId6"/>
    <p:sldId id="588" r:id="rId7"/>
    <p:sldId id="507" r:id="rId8"/>
    <p:sldId id="607" r:id="rId9"/>
    <p:sldId id="581" r:id="rId10"/>
    <p:sldId id="590" r:id="rId11"/>
    <p:sldId id="529" r:id="rId12"/>
    <p:sldId id="667" r:id="rId13"/>
    <p:sldId id="522" r:id="rId14"/>
    <p:sldId id="524" r:id="rId15"/>
    <p:sldId id="641" r:id="rId16"/>
    <p:sldId id="532" r:id="rId17"/>
    <p:sldId id="533" r:id="rId18"/>
    <p:sldId id="534" r:id="rId19"/>
    <p:sldId id="536" r:id="rId20"/>
    <p:sldId id="537" r:id="rId21"/>
    <p:sldId id="642" r:id="rId22"/>
    <p:sldId id="535" r:id="rId23"/>
    <p:sldId id="644" r:id="rId24"/>
    <p:sldId id="601" r:id="rId25"/>
    <p:sldId id="660" r:id="rId26"/>
    <p:sldId id="523" r:id="rId27"/>
    <p:sldId id="664" r:id="rId28"/>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09/11/2017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12</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14</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wm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lang="en-GB" sz="3200" kern="0" dirty="0" smtClean="0">
                <a:solidFill>
                  <a:schemeClr val="bg1"/>
                </a:solidFill>
                <a:latin typeface="+mj-lt"/>
                <a:ea typeface="+mj-ea"/>
                <a:cs typeface="+mj-cs"/>
              </a:rPr>
              <a:t>CQUIN</a:t>
            </a:r>
            <a:r>
              <a:rPr kumimoji="0" lang="en-GB" sz="3200" b="0" i="0" u="none" strike="noStrike" kern="0" cap="none" spc="0" normalizeH="0" noProof="0" dirty="0" smtClean="0">
                <a:ln>
                  <a:noFill/>
                </a:ln>
                <a:solidFill>
                  <a:schemeClr val="bg1"/>
                </a:solidFill>
                <a:effectLst/>
                <a:uLnTx/>
                <a:uFillTx/>
                <a:latin typeface="+mj-lt"/>
                <a:ea typeface="+mj-ea"/>
                <a:cs typeface="+mj-cs"/>
              </a:rPr>
              <a:t> Slide Set</a:t>
            </a: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82461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50654" y="-1486275"/>
            <a:ext cx="5760640" cy="10688638"/>
          </a:xfrm>
          <a:prstGeom prst="rect">
            <a:avLst/>
          </a:prstGeom>
          <a:noFill/>
        </p:spPr>
      </p:pic>
      <p:sp>
        <p:nvSpPr>
          <p:cNvPr id="3" name="TextBox 2"/>
          <p:cNvSpPr txBox="1"/>
          <p:nvPr/>
        </p:nvSpPr>
        <p:spPr>
          <a:xfrm>
            <a:off x="231750" y="1"/>
            <a:ext cx="9937103"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 the </a:t>
            </a:r>
            <a:r>
              <a:rPr lang="en-GB" sz="4400" kern="0" dirty="0">
                <a:solidFill>
                  <a:srgbClr val="423F74"/>
                </a:solidFill>
                <a:latin typeface="+mj-lt"/>
                <a:ea typeface="+mj-ea"/>
                <a:cs typeface="+mj-cs"/>
              </a:rPr>
              <a:t>s</a:t>
            </a:r>
            <a:r>
              <a:rPr lang="en-GB" sz="4400" kern="0" dirty="0" smtClean="0">
                <a:solidFill>
                  <a:srgbClr val="423F74"/>
                </a:solidFill>
                <a:latin typeface="+mj-lt"/>
                <a:ea typeface="+mj-ea"/>
                <a:cs typeface="+mj-cs"/>
              </a:rPr>
              <a:t>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their scored on AUDIT-C and what level of risk they are in.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193751" y="4810270"/>
            <a:ext cx="6192688" cy="461655"/>
          </a:xfrm>
          <a:prstGeom prst="rect">
            <a:avLst/>
          </a:prstGeom>
        </p:spPr>
        <p:txBody>
          <a:bodyPr wrap="square" lIns="91428" tIns="45715" rIns="91428" bIns="45715">
            <a:spAutoFit/>
          </a:bodyPr>
          <a:lstStyle/>
          <a:p>
            <a:r>
              <a:rPr lang="en-GB" dirty="0" smtClean="0">
                <a:solidFill>
                  <a:srgbClr val="0000FF"/>
                </a:solidFill>
              </a:rPr>
              <a:t>Be empathetic, non-judgmental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512671" y="4005727"/>
            <a:ext cx="1656183" cy="1421732"/>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239863" y="5653633"/>
            <a:ext cx="1950172" cy="129686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sxc.hu/pic/m/b/br/brokenarts/252413_note_pad.jpg"/>
          <p:cNvPicPr>
            <a:picLocks noChangeAspect="1" noChangeArrowheads="1"/>
          </p:cNvPicPr>
          <p:nvPr/>
        </p:nvPicPr>
        <p:blipFill>
          <a:blip r:embed="rId3" cstate="print"/>
          <a:srcRect/>
          <a:stretch>
            <a:fillRect/>
          </a:stretch>
        </p:blipFill>
        <p:spPr bwMode="auto">
          <a:xfrm>
            <a:off x="1629543" y="1066781"/>
            <a:ext cx="4947320" cy="5281836"/>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8" name="Rectangle 7"/>
          <p:cNvSpPr/>
          <p:nvPr/>
        </p:nvSpPr>
        <p:spPr bwMode="auto">
          <a:xfrm>
            <a:off x="0" y="0"/>
            <a:ext cx="415097" cy="4238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9" name="Content Placeholder 2"/>
          <p:cNvSpPr txBox="1">
            <a:spLocks/>
          </p:cNvSpPr>
          <p:nvPr/>
        </p:nvSpPr>
        <p:spPr bwMode="auto">
          <a:xfrm>
            <a:off x="1843857" y="1852599"/>
            <a:ext cx="4643470" cy="4668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en-GB" sz="2800" b="1" dirty="0">
                <a:latin typeface="Calibri" pitchFamily="34" charset="0"/>
                <a:cs typeface="Arial" pitchFamily="34" charset="0"/>
              </a:rPr>
              <a:t>Simple and Straight </a:t>
            </a:r>
            <a:r>
              <a:rPr lang="en-GB" sz="2800" b="1" dirty="0" smtClean="0">
                <a:latin typeface="Calibri" pitchFamily="34" charset="0"/>
                <a:cs typeface="Arial" pitchFamily="34" charset="0"/>
              </a:rPr>
              <a:t>Away</a:t>
            </a:r>
          </a:p>
          <a:p>
            <a:pPr marL="342900" indent="-342900" algn="ctr">
              <a:spcBef>
                <a:spcPct val="20000"/>
              </a:spcBef>
              <a:buFont typeface="Arial" pitchFamily="34" charset="0"/>
              <a:buNone/>
            </a:pPr>
            <a:endParaRPr lang="en-GB" sz="2800"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“Have </a:t>
            </a:r>
            <a:r>
              <a:rPr lang="en-GB" sz="2800" i="1" dirty="0">
                <a:solidFill>
                  <a:srgbClr val="FF0000"/>
                </a:solidFill>
                <a:latin typeface="Calibri" pitchFamily="34" charset="0"/>
                <a:cs typeface="Arial" pitchFamily="34" charset="0"/>
              </a:rPr>
              <a:t>drink free </a:t>
            </a:r>
            <a:r>
              <a:rPr lang="en-GB" sz="2800" i="1" dirty="0">
                <a:latin typeface="Calibri" pitchFamily="34" charset="0"/>
                <a:cs typeface="Arial" pitchFamily="34" charset="0"/>
              </a:rPr>
              <a:t>days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every week”</a:t>
            </a:r>
          </a:p>
          <a:p>
            <a:pPr marL="342900" indent="-342900" algn="ctr">
              <a:spcBef>
                <a:spcPct val="20000"/>
              </a:spcBef>
              <a:buClr>
                <a:srgbClr val="7030A0"/>
              </a:buClr>
            </a:pPr>
            <a:endParaRPr lang="en-GB" sz="2800" i="1"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“Keep </a:t>
            </a:r>
            <a:r>
              <a:rPr lang="en-GB" sz="2800" i="1" dirty="0">
                <a:solidFill>
                  <a:srgbClr val="FF0000"/>
                </a:solidFill>
                <a:latin typeface="Calibri" pitchFamily="34" charset="0"/>
                <a:cs typeface="Arial" pitchFamily="34" charset="0"/>
              </a:rPr>
              <a:t>track</a:t>
            </a:r>
            <a:r>
              <a:rPr lang="en-GB" sz="2800" i="1" dirty="0">
                <a:latin typeface="Calibri" pitchFamily="34" charset="0"/>
                <a:cs typeface="Arial" pitchFamily="34" charset="0"/>
              </a:rPr>
              <a:t> of how much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you drink”</a:t>
            </a:r>
            <a:endParaRPr lang="en-GB" sz="2800" i="1" dirty="0">
              <a:latin typeface="Calibri" pitchFamily="34" charset="0"/>
              <a:cs typeface="Arial" pitchFamily="34" charset="0"/>
            </a:endParaRPr>
          </a:p>
          <a:p>
            <a:pPr marL="342900" indent="-342900" algn="ctr">
              <a:spcBef>
                <a:spcPct val="20000"/>
              </a:spcBef>
              <a:buFont typeface="Arial" pitchFamily="34" charset="0"/>
              <a:buNone/>
            </a:pPr>
            <a:endParaRPr lang="en-GB" sz="2800" dirty="0">
              <a:latin typeface="Calibri" pitchFamily="34" charset="0"/>
            </a:endParaRPr>
          </a:p>
        </p:txBody>
      </p:sp>
      <p:pic>
        <p:nvPicPr>
          <p:cNvPr id="47112" name="Picture 8" descr="http://www.patrolstore.com/media/catalog/product/cache/1/image/600x/9df78eab33525d08d6e5fb8d27136e95/t/a/tally-counter-scenic.jpg"/>
          <p:cNvPicPr>
            <a:picLocks noChangeAspect="1" noChangeArrowheads="1"/>
          </p:cNvPicPr>
          <p:nvPr/>
        </p:nvPicPr>
        <p:blipFill>
          <a:blip r:embed="rId4" cstate="print"/>
          <a:srcRect/>
          <a:stretch>
            <a:fillRect/>
          </a:stretch>
        </p:blipFill>
        <p:spPr bwMode="auto">
          <a:xfrm>
            <a:off x="6630203" y="3995739"/>
            <a:ext cx="2143140" cy="2143140"/>
          </a:xfrm>
          <a:prstGeom prst="rect">
            <a:avLst/>
          </a:prstGeom>
          <a:noFill/>
          <a:ln>
            <a:solidFill>
              <a:srgbClr val="3399FF"/>
            </a:solidFill>
          </a:ln>
        </p:spPr>
      </p:pic>
      <p:pic>
        <p:nvPicPr>
          <p:cNvPr id="47114" name="Picture 10" descr="http://krissacurran.files.wordpress.com/2012/01/pint-glass.jpg"/>
          <p:cNvPicPr>
            <a:picLocks noChangeAspect="1" noChangeArrowheads="1"/>
          </p:cNvPicPr>
          <p:nvPr/>
        </p:nvPicPr>
        <p:blipFill>
          <a:blip r:embed="rId5" cstate="print"/>
          <a:srcRect/>
          <a:stretch>
            <a:fillRect/>
          </a:stretch>
        </p:blipFill>
        <p:spPr bwMode="auto">
          <a:xfrm>
            <a:off x="6773079" y="1852599"/>
            <a:ext cx="1851795" cy="1851795"/>
          </a:xfrm>
          <a:prstGeom prst="rect">
            <a:avLst/>
          </a:prstGeom>
          <a:noFill/>
          <a:ln>
            <a:solidFill>
              <a:srgbClr val="3399FF"/>
            </a:solidFill>
          </a:ln>
        </p:spPr>
      </p:pic>
      <p:sp>
        <p:nvSpPr>
          <p:cNvPr id="10" name="Bent-Up Arrow 9"/>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138219"/>
            <a:ext cx="4272781" cy="4740277"/>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something </a:t>
            </a:r>
            <a:r>
              <a:rPr lang="en-GB" sz="3200" dirty="0" smtClean="0">
                <a:latin typeface="Calibri" pitchFamily="34" charset="0"/>
                <a:cs typeface="Arial" pitchFamily="34" charset="0"/>
              </a:rPr>
              <a:t>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30401" y="4710119"/>
            <a:ext cx="2357454" cy="176809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t>What can </a:t>
            </a:r>
            <a:r>
              <a:rPr lang="en-GB" dirty="0" smtClean="0"/>
              <a:t>you </a:t>
            </a:r>
            <a:r>
              <a:rPr lang="en-GB" dirty="0"/>
              <a:t>do about it?</a:t>
            </a:r>
          </a:p>
          <a:p>
            <a:pPr marL="521437" indent="-521437">
              <a:buFont typeface="Arial" pitchFamily="34" charset="0"/>
              <a:buChar char="•"/>
            </a:pPr>
            <a:r>
              <a:rPr lang="en-GB" dirty="0"/>
              <a:t>How do you do it</a:t>
            </a:r>
            <a:r>
              <a:rPr lang="en-GB" dirty="0" smtClean="0"/>
              <a: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712325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9330655" cy="1219200"/>
          </a:xfrm>
        </p:spPr>
        <p:txBody>
          <a:bodyPr>
            <a:normAutofit fontScale="90000"/>
          </a:bodyPr>
          <a:lstStyle/>
          <a:p>
            <a:r>
              <a:rPr lang="en-GB" dirty="0" smtClean="0"/>
              <a:t>Patient reluctant </a:t>
            </a:r>
            <a:r>
              <a:rPr lang="en-GB" dirty="0"/>
              <a:t>to take up a referral</a:t>
            </a:r>
            <a:br>
              <a:rPr lang="en-GB" dirty="0"/>
            </a:br>
            <a:endParaRPr lang="en-GB" dirty="0"/>
          </a:p>
        </p:txBody>
      </p:sp>
      <p:sp>
        <p:nvSpPr>
          <p:cNvPr id="3" name="Content Placeholder 2"/>
          <p:cNvSpPr>
            <a:spLocks noGrp="1"/>
          </p:cNvSpPr>
          <p:nvPr>
            <p:ph idx="1"/>
          </p:nvPr>
        </p:nvSpPr>
        <p:spPr>
          <a:xfrm>
            <a:off x="807815" y="1693193"/>
            <a:ext cx="9085263" cy="4267200"/>
          </a:xfrm>
        </p:spPr>
        <p:txBody>
          <a:bodyPr/>
          <a:lstStyle/>
          <a:p>
            <a:pPr>
              <a:buFont typeface="Wingdings" panose="05000000000000000000" pitchFamily="2" charset="2"/>
              <a:buChar char="Ø"/>
            </a:pPr>
            <a:r>
              <a:rPr lang="en-GB" sz="2200" dirty="0"/>
              <a:t>That is OK</a:t>
            </a:r>
          </a:p>
          <a:p>
            <a:pPr>
              <a:buFont typeface="Wingdings" panose="05000000000000000000" pitchFamily="2" charset="2"/>
              <a:buChar char="Ø"/>
            </a:pPr>
            <a:r>
              <a:rPr lang="en-GB" sz="2200" dirty="0"/>
              <a:t>You may have “planted a seed” that will germinate later</a:t>
            </a:r>
          </a:p>
          <a:p>
            <a:pPr>
              <a:buFont typeface="Wingdings" panose="05000000000000000000" pitchFamily="2" charset="2"/>
              <a:buChar char="Ø"/>
            </a:pPr>
            <a:r>
              <a:rPr lang="en-GB" sz="2200" dirty="0" smtClean="0"/>
              <a:t>Your role </a:t>
            </a:r>
            <a:r>
              <a:rPr lang="en-GB" sz="2200" dirty="0"/>
              <a:t>is to: </a:t>
            </a:r>
          </a:p>
          <a:p>
            <a:pPr marL="903461" lvl="3" indent="-391077">
              <a:buFont typeface="Wingdings" panose="05000000000000000000" pitchFamily="2" charset="2"/>
              <a:buChar char="Ø"/>
            </a:pPr>
            <a:r>
              <a:rPr lang="en-GB" sz="2200" dirty="0"/>
              <a:t>Assesses the level of risk </a:t>
            </a:r>
          </a:p>
          <a:p>
            <a:pPr marL="903461" lvl="3" indent="-391077">
              <a:buFont typeface="Wingdings" panose="05000000000000000000" pitchFamily="2" charset="2"/>
              <a:buChar char="Ø"/>
            </a:pPr>
            <a:r>
              <a:rPr lang="en-GB" sz="2200" dirty="0"/>
              <a:t>Give the individual the feedback about that level of risk</a:t>
            </a:r>
          </a:p>
          <a:p>
            <a:pPr marL="903461" lvl="3" indent="-391077">
              <a:buFont typeface="Wingdings" panose="05000000000000000000" pitchFamily="2" charset="2"/>
              <a:buChar char="Ø"/>
            </a:pPr>
            <a:r>
              <a:rPr lang="en-GB" sz="2200" dirty="0"/>
              <a:t>Provide information about how to reduce that level of risk</a:t>
            </a:r>
          </a:p>
          <a:p>
            <a:pPr>
              <a:buFont typeface="Wingdings" panose="05000000000000000000" pitchFamily="2" charset="2"/>
              <a:buChar char="Ø"/>
            </a:pPr>
            <a:r>
              <a:rPr lang="en-GB" sz="2200" dirty="0"/>
              <a:t>It is up to the patient what they do with that information</a:t>
            </a:r>
          </a:p>
          <a:p>
            <a:pPr>
              <a:buFont typeface="Wingdings" panose="05000000000000000000" pitchFamily="2" charset="2"/>
              <a:buChar char="Ø"/>
            </a:pPr>
            <a:r>
              <a:rPr lang="en-GB" sz="2200" dirty="0"/>
              <a:t>The most important thing is to raise the issue and have a brief conversation about alcohol</a:t>
            </a:r>
          </a:p>
          <a:p>
            <a:pPr>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6296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9543" y="209525"/>
            <a:ext cx="778674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Points to Remember</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sp>
        <p:nvSpPr>
          <p:cNvPr id="6" name="Content Placeholder 2"/>
          <p:cNvSpPr txBox="1">
            <a:spLocks/>
          </p:cNvSpPr>
          <p:nvPr/>
        </p:nvSpPr>
        <p:spPr>
          <a:xfrm>
            <a:off x="272221" y="995343"/>
            <a:ext cx="8215370" cy="5286412"/>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a non-confrontational manner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Do not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if the client is </a:t>
            </a: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intoxicated</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Tell the client what you are doing and why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Discuss confidentiality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Acknowledge a low score (positive</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reinforcement)</a:t>
            </a: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www.scientificamerican.com/media/inline/2F827F8B-F209-4462-BB830B0F34C748C6_1.jpg"/>
          <p:cNvPicPr>
            <a:picLocks noChangeAspect="1" noChangeArrowheads="1"/>
          </p:cNvPicPr>
          <p:nvPr/>
        </p:nvPicPr>
        <p:blipFill>
          <a:blip r:embed="rId3" cstate="print"/>
          <a:srcRect l="9143" t="3682"/>
          <a:stretch>
            <a:fillRect/>
          </a:stretch>
        </p:blipFill>
        <p:spPr bwMode="auto">
          <a:xfrm>
            <a:off x="8559029" y="2638417"/>
            <a:ext cx="2129609" cy="373856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44251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5733</TotalTime>
  <Words>1338</Words>
  <Application>Microsoft Office PowerPoint</Application>
  <PresentationFormat>Custom</PresentationFormat>
  <Paragraphs>196</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PowerPoint Presentation</vt:lpstr>
      <vt:lpstr>What we hope to cover</vt:lpstr>
      <vt:lpstr>CMOs low-risk drinking guideline</vt:lpstr>
      <vt:lpstr>PowerPoint Presentation</vt:lpstr>
      <vt:lpstr>Drinking “At Risk” groups</vt:lpstr>
      <vt:lpstr>Health Harms</vt:lpstr>
      <vt:lpstr>PowerPoint Presentation</vt:lpstr>
      <vt:lpstr>Public perception of alcohol risk</vt:lpstr>
      <vt:lpstr>What is an Alcohol Identification &amp;  Brief Advice (IBA)?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Drinkaware</vt:lpstr>
      <vt:lpstr>PowerPoint Presentation</vt:lpstr>
      <vt:lpstr>Patient reluctant to take up a referral </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512</cp:revision>
  <dcterms:created xsi:type="dcterms:W3CDTF">2010-01-28T14:43:59Z</dcterms:created>
  <dcterms:modified xsi:type="dcterms:W3CDTF">2017-11-09T13:57:11Z</dcterms:modified>
</cp:coreProperties>
</file>