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62"/>
  </p:notesMasterIdLst>
  <p:sldIdLst>
    <p:sldId id="939" r:id="rId6"/>
    <p:sldId id="1025" r:id="rId7"/>
    <p:sldId id="813" r:id="rId8"/>
    <p:sldId id="938" r:id="rId9"/>
    <p:sldId id="936" r:id="rId10"/>
    <p:sldId id="1037" r:id="rId11"/>
    <p:sldId id="989" r:id="rId12"/>
    <p:sldId id="990" r:id="rId13"/>
    <p:sldId id="991" r:id="rId14"/>
    <p:sldId id="994" r:id="rId15"/>
    <p:sldId id="993" r:id="rId16"/>
    <p:sldId id="995" r:id="rId17"/>
    <p:sldId id="992" r:id="rId18"/>
    <p:sldId id="935" r:id="rId19"/>
    <p:sldId id="930" r:id="rId20"/>
    <p:sldId id="931" r:id="rId21"/>
    <p:sldId id="976" r:id="rId22"/>
    <p:sldId id="986" r:id="rId23"/>
    <p:sldId id="980" r:id="rId24"/>
    <p:sldId id="1038" r:id="rId25"/>
    <p:sldId id="1039" r:id="rId26"/>
    <p:sldId id="966" r:id="rId27"/>
    <p:sldId id="988" r:id="rId28"/>
    <p:sldId id="941" r:id="rId29"/>
    <p:sldId id="987" r:id="rId30"/>
    <p:sldId id="970" r:id="rId31"/>
    <p:sldId id="942" r:id="rId32"/>
    <p:sldId id="1040" r:id="rId33"/>
    <p:sldId id="996" r:id="rId34"/>
    <p:sldId id="998" r:id="rId35"/>
    <p:sldId id="1016" r:id="rId36"/>
    <p:sldId id="1017" r:id="rId37"/>
    <p:sldId id="1018" r:id="rId38"/>
    <p:sldId id="1019" r:id="rId39"/>
    <p:sldId id="1021" r:id="rId40"/>
    <p:sldId id="1035" r:id="rId41"/>
    <p:sldId id="1023" r:id="rId42"/>
    <p:sldId id="1041" r:id="rId43"/>
    <p:sldId id="1024" r:id="rId44"/>
    <p:sldId id="1013" r:id="rId45"/>
    <p:sldId id="1015" r:id="rId46"/>
    <p:sldId id="1014" r:id="rId47"/>
    <p:sldId id="1010" r:id="rId48"/>
    <p:sldId id="1043" r:id="rId49"/>
    <p:sldId id="1042" r:id="rId50"/>
    <p:sldId id="972" r:id="rId51"/>
    <p:sldId id="1000" r:id="rId52"/>
    <p:sldId id="1036" r:id="rId53"/>
    <p:sldId id="1044" r:id="rId54"/>
    <p:sldId id="1001" r:id="rId55"/>
    <p:sldId id="1027" r:id="rId56"/>
    <p:sldId id="1029" r:id="rId57"/>
    <p:sldId id="1032" r:id="rId58"/>
    <p:sldId id="1007" r:id="rId59"/>
    <p:sldId id="1034" r:id="rId60"/>
    <p:sldId id="1009" r:id="rId61"/>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nu page mock up" id="{FF929095-8CB9-4B0F-9713-195642A0B2D9}">
          <p14:sldIdLst>
            <p14:sldId id="939"/>
          </p14:sldIdLst>
        </p14:section>
        <p14:section name="Drawer information" id="{450F0529-FA7E-4E68-B8B5-2909A7BF0806}">
          <p14:sldIdLst>
            <p14:sldId id="1025"/>
          </p14:sldIdLst>
        </p14:section>
        <p14:section name="Introduction" id="{C5721D57-CF24-4231-9B26-AD1452674732}">
          <p14:sldIdLst>
            <p14:sldId id="813"/>
            <p14:sldId id="938"/>
            <p14:sldId id="936"/>
            <p14:sldId id="1037"/>
            <p14:sldId id="989"/>
            <p14:sldId id="990"/>
            <p14:sldId id="991"/>
            <p14:sldId id="994"/>
            <p14:sldId id="993"/>
            <p14:sldId id="995"/>
            <p14:sldId id="992"/>
            <p14:sldId id="935"/>
            <p14:sldId id="930"/>
            <p14:sldId id="931"/>
          </p14:sldIdLst>
        </p14:section>
        <p14:section name="Planning your session" id="{94C022E5-973B-4A95-AF0F-23659F6CFAA4}">
          <p14:sldIdLst>
            <p14:sldId id="976"/>
            <p14:sldId id="986"/>
            <p14:sldId id="980"/>
            <p14:sldId id="1038"/>
            <p14:sldId id="1039"/>
            <p14:sldId id="966"/>
            <p14:sldId id="988"/>
            <p14:sldId id="941"/>
            <p14:sldId id="987"/>
            <p14:sldId id="970"/>
          </p14:sldIdLst>
        </p14:section>
        <p14:section name="Creating your content" id="{E7EC4930-D099-44B2-AF62-E8F6FDF761BB}">
          <p14:sldIdLst>
            <p14:sldId id="942"/>
            <p14:sldId id="1040"/>
            <p14:sldId id="996"/>
            <p14:sldId id="998"/>
            <p14:sldId id="1016"/>
            <p14:sldId id="1017"/>
            <p14:sldId id="1018"/>
            <p14:sldId id="1019"/>
            <p14:sldId id="1021"/>
            <p14:sldId id="1035"/>
            <p14:sldId id="1023"/>
            <p14:sldId id="1041"/>
            <p14:sldId id="1024"/>
            <p14:sldId id="1013"/>
            <p14:sldId id="1015"/>
            <p14:sldId id="1014"/>
            <p14:sldId id="1010"/>
            <p14:sldId id="1043"/>
            <p14:sldId id="1042"/>
            <p14:sldId id="972"/>
          </p14:sldIdLst>
        </p14:section>
        <p14:section name="Your role in the development process" id="{FE7E1627-044B-4D82-A7F3-CF0F836E1E72}">
          <p14:sldIdLst>
            <p14:sldId id="1000"/>
            <p14:sldId id="1036"/>
            <p14:sldId id="1044"/>
            <p14:sldId id="1001"/>
            <p14:sldId id="1027"/>
            <p14:sldId id="1029"/>
            <p14:sldId id="1032"/>
            <p14:sldId id="1007"/>
            <p14:sldId id="1034"/>
            <p14:sldId id="10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704102-C8C8-C779-9081-6BF1AAB56C39}" name="Claire Beattie" initials="CB" userId="S::claire.beattie@hee.nhs.uk::f10b0d61-cfde-4c33-9360-18f867c133ea" providerId="AD"/>
  <p188:author id="{7C10E54B-DC8F-40DF-DF5E-43BCC6E72019}" name="Rachel Grant" initials="RG" userId="S::Rachel.Grant@hee.nhs.uk::1c900be8-33ec-47ad-9657-b401c1a8c3a5" providerId="AD"/>
  <p188:author id="{C7D26459-741E-02F1-FBCF-805CF752ADB6}" name="Victoria Donnelly" initials="VD" userId="S::Victoria.Donnelly@bdct.nhs.uk::7ddf6f36-70e2-4885-8f01-fae965407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86"/>
    <a:srgbClr val="003087"/>
    <a:srgbClr val="CEEDE9"/>
    <a:srgbClr val="3AA399"/>
    <a:srgbClr val="CCDFF1"/>
    <a:srgbClr val="005EB8"/>
    <a:srgbClr val="00A9CE"/>
    <a:srgbClr val="D0EEF6"/>
    <a:srgbClr val="CCD6E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FEE43-9F2A-40D1-BA2A-BFE88E3044C1}" v="2" dt="2024-06-19T14:33:55.822"/>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tags" Target="tags/tag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ADA25-C5E8-482B-AE43-BFA283F35C3F}" type="datetimeFigureOut">
              <a:rPr lang="en-GB" smtClean="0"/>
              <a:t>19/06/2024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1A37E-FB35-4EF2-B2D5-3852BE3A2D82}" type="slidenum">
              <a:rPr lang="en-GB" smtClean="0"/>
              <a:t>‹#›</a:t>
            </a:fld>
            <a:endParaRPr lang="en-GB"/>
          </a:p>
        </p:txBody>
      </p:sp>
    </p:spTree>
    <p:extLst>
      <p:ext uri="{BB962C8B-B14F-4D97-AF65-F5344CB8AC3E}">
        <p14:creationId xmlns:p14="http://schemas.microsoft.com/office/powerpoint/2010/main" val="162831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a:t>
            </a:fld>
            <a:endParaRPr lang="en-GB"/>
          </a:p>
        </p:txBody>
      </p:sp>
    </p:spTree>
    <p:extLst>
      <p:ext uri="{BB962C8B-B14F-4D97-AF65-F5344CB8AC3E}">
        <p14:creationId xmlns:p14="http://schemas.microsoft.com/office/powerpoint/2010/main" val="309637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10</a:t>
            </a:fld>
            <a:endParaRPr lang="en-GB"/>
          </a:p>
        </p:txBody>
      </p:sp>
    </p:spTree>
    <p:extLst>
      <p:ext uri="{BB962C8B-B14F-4D97-AF65-F5344CB8AC3E}">
        <p14:creationId xmlns:p14="http://schemas.microsoft.com/office/powerpoint/2010/main" val="21378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11</a:t>
            </a:fld>
            <a:endParaRPr lang="en-GB"/>
          </a:p>
        </p:txBody>
      </p:sp>
    </p:spTree>
    <p:extLst>
      <p:ext uri="{BB962C8B-B14F-4D97-AF65-F5344CB8AC3E}">
        <p14:creationId xmlns:p14="http://schemas.microsoft.com/office/powerpoint/2010/main" val="254282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12</a:t>
            </a:fld>
            <a:endParaRPr lang="en-GB"/>
          </a:p>
        </p:txBody>
      </p:sp>
    </p:spTree>
    <p:extLst>
      <p:ext uri="{BB962C8B-B14F-4D97-AF65-F5344CB8AC3E}">
        <p14:creationId xmlns:p14="http://schemas.microsoft.com/office/powerpoint/2010/main" val="85411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13</a:t>
            </a:fld>
            <a:endParaRPr lang="en-GB"/>
          </a:p>
        </p:txBody>
      </p:sp>
    </p:spTree>
    <p:extLst>
      <p:ext uri="{BB962C8B-B14F-4D97-AF65-F5344CB8AC3E}">
        <p14:creationId xmlns:p14="http://schemas.microsoft.com/office/powerpoint/2010/main" val="224560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14</a:t>
            </a:fld>
            <a:endParaRPr lang="en-GB"/>
          </a:p>
        </p:txBody>
      </p:sp>
    </p:spTree>
    <p:extLst>
      <p:ext uri="{BB962C8B-B14F-4D97-AF65-F5344CB8AC3E}">
        <p14:creationId xmlns:p14="http://schemas.microsoft.com/office/powerpoint/2010/main" val="8817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E4A11-CEAF-CA24-D6A8-9314261E3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5C632-74F6-C8F6-2130-AD5C98FC6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8A35E-71A8-C64F-A593-A6E85D9A96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DDED20-169F-62B0-5CD8-6DDA7C824F9B}"/>
              </a:ext>
            </a:extLst>
          </p:cNvPr>
          <p:cNvSpPr>
            <a:spLocks noGrp="1"/>
          </p:cNvSpPr>
          <p:nvPr>
            <p:ph type="sldNum" sz="quarter" idx="5"/>
          </p:nvPr>
        </p:nvSpPr>
        <p:spPr/>
        <p:txBody>
          <a:bodyPr/>
          <a:lstStyle/>
          <a:p>
            <a:fld id="{4721A37E-FB35-4EF2-B2D5-3852BE3A2D82}" type="slidenum">
              <a:rPr lang="en-GB" smtClean="0"/>
              <a:t>15</a:t>
            </a:fld>
            <a:endParaRPr lang="en-GB"/>
          </a:p>
        </p:txBody>
      </p:sp>
    </p:spTree>
    <p:extLst>
      <p:ext uri="{BB962C8B-B14F-4D97-AF65-F5344CB8AC3E}">
        <p14:creationId xmlns:p14="http://schemas.microsoft.com/office/powerpoint/2010/main" val="47449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B3EC-4B2E-0D13-0032-14DA9FE90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EBF2A-7884-C494-AFF8-95640DCA3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B4D5F-F23D-7BEC-AE3F-6127992B6DA6}"/>
              </a:ext>
            </a:extLst>
          </p:cNvPr>
          <p:cNvSpPr>
            <a:spLocks noGrp="1"/>
          </p:cNvSpPr>
          <p:nvPr>
            <p:ph type="body" idx="1"/>
          </p:nvPr>
        </p:nvSpPr>
        <p:spPr/>
        <p:txBody>
          <a:bodyPr/>
          <a:lstStyle/>
          <a:p>
            <a:endParaRPr lang="en-GB" altLang="en-US" sz="1200"/>
          </a:p>
        </p:txBody>
      </p:sp>
      <p:sp>
        <p:nvSpPr>
          <p:cNvPr id="4" name="Slide Number Placeholder 3">
            <a:extLst>
              <a:ext uri="{FF2B5EF4-FFF2-40B4-BE49-F238E27FC236}">
                <a16:creationId xmlns:a16="http://schemas.microsoft.com/office/drawing/2014/main" id="{E743DD18-4871-04D3-1FBC-C7A94DEBED29}"/>
              </a:ext>
            </a:extLst>
          </p:cNvPr>
          <p:cNvSpPr>
            <a:spLocks noGrp="1"/>
          </p:cNvSpPr>
          <p:nvPr>
            <p:ph type="sldNum" sz="quarter" idx="5"/>
          </p:nvPr>
        </p:nvSpPr>
        <p:spPr/>
        <p:txBody>
          <a:bodyPr/>
          <a:lstStyle/>
          <a:p>
            <a:fld id="{4721A37E-FB35-4EF2-B2D5-3852BE3A2D82}" type="slidenum">
              <a:rPr lang="en-GB" smtClean="0"/>
              <a:t>16</a:t>
            </a:fld>
            <a:endParaRPr lang="en-GB"/>
          </a:p>
        </p:txBody>
      </p:sp>
    </p:spTree>
    <p:extLst>
      <p:ext uri="{BB962C8B-B14F-4D97-AF65-F5344CB8AC3E}">
        <p14:creationId xmlns:p14="http://schemas.microsoft.com/office/powerpoint/2010/main" val="133591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17</a:t>
            </a:fld>
            <a:endParaRPr lang="en-GB"/>
          </a:p>
        </p:txBody>
      </p:sp>
    </p:spTree>
    <p:extLst>
      <p:ext uri="{BB962C8B-B14F-4D97-AF65-F5344CB8AC3E}">
        <p14:creationId xmlns:p14="http://schemas.microsoft.com/office/powerpoint/2010/main" val="217802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18</a:t>
            </a:fld>
            <a:endParaRPr lang="en-GB"/>
          </a:p>
        </p:txBody>
      </p:sp>
    </p:spTree>
    <p:extLst>
      <p:ext uri="{BB962C8B-B14F-4D97-AF65-F5344CB8AC3E}">
        <p14:creationId xmlns:p14="http://schemas.microsoft.com/office/powerpoint/2010/main" val="2970031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19</a:t>
            </a:fld>
            <a:endParaRPr lang="en-GB"/>
          </a:p>
        </p:txBody>
      </p:sp>
    </p:spTree>
    <p:extLst>
      <p:ext uri="{BB962C8B-B14F-4D97-AF65-F5344CB8AC3E}">
        <p14:creationId xmlns:p14="http://schemas.microsoft.com/office/powerpoint/2010/main" val="182557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E4A11-CEAF-CA24-D6A8-9314261E3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5C632-74F6-C8F6-2130-AD5C98FC6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8A35E-71A8-C64F-A593-A6E85D9A96E0}"/>
              </a:ext>
            </a:extLst>
          </p:cNvPr>
          <p:cNvSpPr>
            <a:spLocks noGrp="1"/>
          </p:cNvSpPr>
          <p:nvPr>
            <p:ph type="body" idx="1"/>
          </p:nvPr>
        </p:nvSpPr>
        <p:spPr/>
        <p:txBody>
          <a:bodyPr/>
          <a:lstStyle/>
          <a:p>
            <a:r>
              <a:rPr lang="en-GB"/>
              <a:t> drawer icon</a:t>
            </a:r>
          </a:p>
        </p:txBody>
      </p:sp>
      <p:sp>
        <p:nvSpPr>
          <p:cNvPr id="4" name="Slide Number Placeholder 3">
            <a:extLst>
              <a:ext uri="{FF2B5EF4-FFF2-40B4-BE49-F238E27FC236}">
                <a16:creationId xmlns:a16="http://schemas.microsoft.com/office/drawing/2014/main" id="{82DDED20-169F-62B0-5CD8-6DDA7C824F9B}"/>
              </a:ext>
            </a:extLst>
          </p:cNvPr>
          <p:cNvSpPr>
            <a:spLocks noGrp="1"/>
          </p:cNvSpPr>
          <p:nvPr>
            <p:ph type="sldNum" sz="quarter" idx="5"/>
          </p:nvPr>
        </p:nvSpPr>
        <p:spPr/>
        <p:txBody>
          <a:bodyPr/>
          <a:lstStyle/>
          <a:p>
            <a:fld id="{4721A37E-FB35-4EF2-B2D5-3852BE3A2D82}" type="slidenum">
              <a:rPr lang="en-GB" smtClean="0"/>
              <a:t>2</a:t>
            </a:fld>
            <a:endParaRPr lang="en-GB"/>
          </a:p>
        </p:txBody>
      </p:sp>
    </p:spTree>
    <p:extLst>
      <p:ext uri="{BB962C8B-B14F-4D97-AF65-F5344CB8AC3E}">
        <p14:creationId xmlns:p14="http://schemas.microsoft.com/office/powerpoint/2010/main" val="307840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20</a:t>
            </a:fld>
            <a:endParaRPr lang="en-GB"/>
          </a:p>
        </p:txBody>
      </p:sp>
    </p:spTree>
    <p:extLst>
      <p:ext uri="{BB962C8B-B14F-4D97-AF65-F5344CB8AC3E}">
        <p14:creationId xmlns:p14="http://schemas.microsoft.com/office/powerpoint/2010/main" val="89909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21</a:t>
            </a:fld>
            <a:endParaRPr lang="en-GB"/>
          </a:p>
        </p:txBody>
      </p:sp>
    </p:spTree>
    <p:extLst>
      <p:ext uri="{BB962C8B-B14F-4D97-AF65-F5344CB8AC3E}">
        <p14:creationId xmlns:p14="http://schemas.microsoft.com/office/powerpoint/2010/main" val="66281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22</a:t>
            </a:fld>
            <a:endParaRPr lang="en-GB"/>
          </a:p>
        </p:txBody>
      </p:sp>
    </p:spTree>
    <p:extLst>
      <p:ext uri="{BB962C8B-B14F-4D97-AF65-F5344CB8AC3E}">
        <p14:creationId xmlns:p14="http://schemas.microsoft.com/office/powerpoint/2010/main" val="164197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23</a:t>
            </a:fld>
            <a:endParaRPr lang="en-GB"/>
          </a:p>
        </p:txBody>
      </p:sp>
    </p:spTree>
    <p:extLst>
      <p:ext uri="{BB962C8B-B14F-4D97-AF65-F5344CB8AC3E}">
        <p14:creationId xmlns:p14="http://schemas.microsoft.com/office/powerpoint/2010/main" val="1061426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24</a:t>
            </a:fld>
            <a:endParaRPr lang="en-GB"/>
          </a:p>
        </p:txBody>
      </p:sp>
    </p:spTree>
    <p:extLst>
      <p:ext uri="{BB962C8B-B14F-4D97-AF65-F5344CB8AC3E}">
        <p14:creationId xmlns:p14="http://schemas.microsoft.com/office/powerpoint/2010/main" val="7295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25</a:t>
            </a:fld>
            <a:endParaRPr lang="en-GB"/>
          </a:p>
        </p:txBody>
      </p:sp>
    </p:spTree>
    <p:extLst>
      <p:ext uri="{BB962C8B-B14F-4D97-AF65-F5344CB8AC3E}">
        <p14:creationId xmlns:p14="http://schemas.microsoft.com/office/powerpoint/2010/main" val="84226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B3EC-4B2E-0D13-0032-14DA9FE90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EBF2A-7884-C494-AFF8-95640DCA3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B4D5F-F23D-7BEC-AE3F-6127992B6DA6}"/>
              </a:ext>
            </a:extLst>
          </p:cNvPr>
          <p:cNvSpPr>
            <a:spLocks noGrp="1"/>
          </p:cNvSpPr>
          <p:nvPr>
            <p:ph type="body" idx="1"/>
          </p:nvPr>
        </p:nvSpPr>
        <p:spPr/>
        <p:txBody>
          <a:bodyPr/>
          <a:lstStyle/>
          <a:p>
            <a:endParaRPr lang="en-GB" altLang="en-US" sz="1200"/>
          </a:p>
        </p:txBody>
      </p:sp>
      <p:sp>
        <p:nvSpPr>
          <p:cNvPr id="4" name="Slide Number Placeholder 3">
            <a:extLst>
              <a:ext uri="{FF2B5EF4-FFF2-40B4-BE49-F238E27FC236}">
                <a16:creationId xmlns:a16="http://schemas.microsoft.com/office/drawing/2014/main" id="{E743DD18-4871-04D3-1FBC-C7A94DEBED29}"/>
              </a:ext>
            </a:extLst>
          </p:cNvPr>
          <p:cNvSpPr>
            <a:spLocks noGrp="1"/>
          </p:cNvSpPr>
          <p:nvPr>
            <p:ph type="sldNum" sz="quarter" idx="5"/>
          </p:nvPr>
        </p:nvSpPr>
        <p:spPr/>
        <p:txBody>
          <a:bodyPr/>
          <a:lstStyle/>
          <a:p>
            <a:fld id="{4721A37E-FB35-4EF2-B2D5-3852BE3A2D82}" type="slidenum">
              <a:rPr lang="en-GB" smtClean="0"/>
              <a:t>26</a:t>
            </a:fld>
            <a:endParaRPr lang="en-GB"/>
          </a:p>
        </p:txBody>
      </p:sp>
    </p:spTree>
    <p:extLst>
      <p:ext uri="{BB962C8B-B14F-4D97-AF65-F5344CB8AC3E}">
        <p14:creationId xmlns:p14="http://schemas.microsoft.com/office/powerpoint/2010/main" val="1421609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27</a:t>
            </a:fld>
            <a:endParaRPr lang="en-GB"/>
          </a:p>
        </p:txBody>
      </p:sp>
    </p:spTree>
    <p:extLst>
      <p:ext uri="{BB962C8B-B14F-4D97-AF65-F5344CB8AC3E}">
        <p14:creationId xmlns:p14="http://schemas.microsoft.com/office/powerpoint/2010/main" val="939288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28</a:t>
            </a:fld>
            <a:endParaRPr lang="en-GB"/>
          </a:p>
        </p:txBody>
      </p:sp>
    </p:spTree>
    <p:extLst>
      <p:ext uri="{BB962C8B-B14F-4D97-AF65-F5344CB8AC3E}">
        <p14:creationId xmlns:p14="http://schemas.microsoft.com/office/powerpoint/2010/main" val="311830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29</a:t>
            </a:fld>
            <a:endParaRPr lang="en-GB"/>
          </a:p>
        </p:txBody>
      </p:sp>
    </p:spTree>
    <p:extLst>
      <p:ext uri="{BB962C8B-B14F-4D97-AF65-F5344CB8AC3E}">
        <p14:creationId xmlns:p14="http://schemas.microsoft.com/office/powerpoint/2010/main" val="158338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a:t>
            </a:fld>
            <a:endParaRPr lang="en-GB"/>
          </a:p>
        </p:txBody>
      </p:sp>
    </p:spTree>
    <p:extLst>
      <p:ext uri="{BB962C8B-B14F-4D97-AF65-F5344CB8AC3E}">
        <p14:creationId xmlns:p14="http://schemas.microsoft.com/office/powerpoint/2010/main" val="149005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30</a:t>
            </a:fld>
            <a:endParaRPr lang="en-GB"/>
          </a:p>
        </p:txBody>
      </p:sp>
    </p:spTree>
    <p:extLst>
      <p:ext uri="{BB962C8B-B14F-4D97-AF65-F5344CB8AC3E}">
        <p14:creationId xmlns:p14="http://schemas.microsoft.com/office/powerpoint/2010/main" val="2023851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31</a:t>
            </a:fld>
            <a:endParaRPr lang="en-GB"/>
          </a:p>
        </p:txBody>
      </p:sp>
    </p:spTree>
    <p:extLst>
      <p:ext uri="{BB962C8B-B14F-4D97-AF65-F5344CB8AC3E}">
        <p14:creationId xmlns:p14="http://schemas.microsoft.com/office/powerpoint/2010/main" val="2729636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32</a:t>
            </a:fld>
            <a:endParaRPr lang="en-GB"/>
          </a:p>
        </p:txBody>
      </p:sp>
    </p:spTree>
    <p:extLst>
      <p:ext uri="{BB962C8B-B14F-4D97-AF65-F5344CB8AC3E}">
        <p14:creationId xmlns:p14="http://schemas.microsoft.com/office/powerpoint/2010/main" val="3291697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33</a:t>
            </a:fld>
            <a:endParaRPr lang="en-GB"/>
          </a:p>
        </p:txBody>
      </p:sp>
    </p:spTree>
    <p:extLst>
      <p:ext uri="{BB962C8B-B14F-4D97-AF65-F5344CB8AC3E}">
        <p14:creationId xmlns:p14="http://schemas.microsoft.com/office/powerpoint/2010/main" val="490045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34</a:t>
            </a:fld>
            <a:endParaRPr lang="en-GB"/>
          </a:p>
        </p:txBody>
      </p:sp>
    </p:spTree>
    <p:extLst>
      <p:ext uri="{BB962C8B-B14F-4D97-AF65-F5344CB8AC3E}">
        <p14:creationId xmlns:p14="http://schemas.microsoft.com/office/powerpoint/2010/main" val="1048957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35</a:t>
            </a:fld>
            <a:endParaRPr lang="en-GB"/>
          </a:p>
        </p:txBody>
      </p:sp>
    </p:spTree>
    <p:extLst>
      <p:ext uri="{BB962C8B-B14F-4D97-AF65-F5344CB8AC3E}">
        <p14:creationId xmlns:p14="http://schemas.microsoft.com/office/powerpoint/2010/main" val="17373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36</a:t>
            </a:fld>
            <a:endParaRPr lang="en-GB"/>
          </a:p>
        </p:txBody>
      </p:sp>
    </p:spTree>
    <p:extLst>
      <p:ext uri="{BB962C8B-B14F-4D97-AF65-F5344CB8AC3E}">
        <p14:creationId xmlns:p14="http://schemas.microsoft.com/office/powerpoint/2010/main" val="4072330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37</a:t>
            </a:fld>
            <a:endParaRPr lang="en-GB"/>
          </a:p>
        </p:txBody>
      </p:sp>
    </p:spTree>
    <p:extLst>
      <p:ext uri="{BB962C8B-B14F-4D97-AF65-F5344CB8AC3E}">
        <p14:creationId xmlns:p14="http://schemas.microsoft.com/office/powerpoint/2010/main" val="294847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38</a:t>
            </a:fld>
            <a:endParaRPr lang="en-GB"/>
          </a:p>
        </p:txBody>
      </p:sp>
    </p:spTree>
    <p:extLst>
      <p:ext uri="{BB962C8B-B14F-4D97-AF65-F5344CB8AC3E}">
        <p14:creationId xmlns:p14="http://schemas.microsoft.com/office/powerpoint/2010/main" val="1564066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39</a:t>
            </a:fld>
            <a:endParaRPr lang="en-GB"/>
          </a:p>
        </p:txBody>
      </p:sp>
    </p:spTree>
    <p:extLst>
      <p:ext uri="{BB962C8B-B14F-4D97-AF65-F5344CB8AC3E}">
        <p14:creationId xmlns:p14="http://schemas.microsoft.com/office/powerpoint/2010/main" val="65335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E4A11-CEAF-CA24-D6A8-9314261E3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5C632-74F6-C8F6-2130-AD5C98FC6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8A35E-71A8-C64F-A593-A6E85D9A96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DDED20-169F-62B0-5CD8-6DDA7C824F9B}"/>
              </a:ext>
            </a:extLst>
          </p:cNvPr>
          <p:cNvSpPr>
            <a:spLocks noGrp="1"/>
          </p:cNvSpPr>
          <p:nvPr>
            <p:ph type="sldNum" sz="quarter" idx="5"/>
          </p:nvPr>
        </p:nvSpPr>
        <p:spPr/>
        <p:txBody>
          <a:bodyPr/>
          <a:lstStyle/>
          <a:p>
            <a:fld id="{4721A37E-FB35-4EF2-B2D5-3852BE3A2D82}" type="slidenum">
              <a:rPr lang="en-GB" smtClean="0"/>
              <a:t>4</a:t>
            </a:fld>
            <a:endParaRPr lang="en-GB"/>
          </a:p>
        </p:txBody>
      </p:sp>
    </p:spTree>
    <p:extLst>
      <p:ext uri="{BB962C8B-B14F-4D97-AF65-F5344CB8AC3E}">
        <p14:creationId xmlns:p14="http://schemas.microsoft.com/office/powerpoint/2010/main" val="2932065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40</a:t>
            </a:fld>
            <a:endParaRPr lang="en-GB"/>
          </a:p>
        </p:txBody>
      </p:sp>
    </p:spTree>
    <p:extLst>
      <p:ext uri="{BB962C8B-B14F-4D97-AF65-F5344CB8AC3E}">
        <p14:creationId xmlns:p14="http://schemas.microsoft.com/office/powerpoint/2010/main" val="3155425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41</a:t>
            </a:fld>
            <a:endParaRPr lang="en-GB"/>
          </a:p>
        </p:txBody>
      </p:sp>
    </p:spTree>
    <p:extLst>
      <p:ext uri="{BB962C8B-B14F-4D97-AF65-F5344CB8AC3E}">
        <p14:creationId xmlns:p14="http://schemas.microsoft.com/office/powerpoint/2010/main" val="819356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42</a:t>
            </a:fld>
            <a:endParaRPr lang="en-GB"/>
          </a:p>
        </p:txBody>
      </p:sp>
    </p:spTree>
    <p:extLst>
      <p:ext uri="{BB962C8B-B14F-4D97-AF65-F5344CB8AC3E}">
        <p14:creationId xmlns:p14="http://schemas.microsoft.com/office/powerpoint/2010/main" val="3495154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43</a:t>
            </a:fld>
            <a:endParaRPr lang="en-GB"/>
          </a:p>
        </p:txBody>
      </p:sp>
    </p:spTree>
    <p:extLst>
      <p:ext uri="{BB962C8B-B14F-4D97-AF65-F5344CB8AC3E}">
        <p14:creationId xmlns:p14="http://schemas.microsoft.com/office/powerpoint/2010/main" val="106794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44</a:t>
            </a:fld>
            <a:endParaRPr lang="en-GB"/>
          </a:p>
        </p:txBody>
      </p:sp>
    </p:spTree>
    <p:extLst>
      <p:ext uri="{BB962C8B-B14F-4D97-AF65-F5344CB8AC3E}">
        <p14:creationId xmlns:p14="http://schemas.microsoft.com/office/powerpoint/2010/main" val="1160945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45</a:t>
            </a:fld>
            <a:endParaRPr lang="en-GB"/>
          </a:p>
        </p:txBody>
      </p:sp>
    </p:spTree>
    <p:extLst>
      <p:ext uri="{BB962C8B-B14F-4D97-AF65-F5344CB8AC3E}">
        <p14:creationId xmlns:p14="http://schemas.microsoft.com/office/powerpoint/2010/main" val="355121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B3EC-4B2E-0D13-0032-14DA9FE90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EBF2A-7884-C494-AFF8-95640DCA3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B4D5F-F23D-7BEC-AE3F-6127992B6DA6}"/>
              </a:ext>
            </a:extLst>
          </p:cNvPr>
          <p:cNvSpPr>
            <a:spLocks noGrp="1"/>
          </p:cNvSpPr>
          <p:nvPr>
            <p:ph type="body" idx="1"/>
          </p:nvPr>
        </p:nvSpPr>
        <p:spPr/>
        <p:txBody>
          <a:bodyPr/>
          <a:lstStyle/>
          <a:p>
            <a:endParaRPr lang="en-GB" altLang="en-US" sz="1200"/>
          </a:p>
        </p:txBody>
      </p:sp>
      <p:sp>
        <p:nvSpPr>
          <p:cNvPr id="4" name="Slide Number Placeholder 3">
            <a:extLst>
              <a:ext uri="{FF2B5EF4-FFF2-40B4-BE49-F238E27FC236}">
                <a16:creationId xmlns:a16="http://schemas.microsoft.com/office/drawing/2014/main" id="{E743DD18-4871-04D3-1FBC-C7A94DEBED29}"/>
              </a:ext>
            </a:extLst>
          </p:cNvPr>
          <p:cNvSpPr>
            <a:spLocks noGrp="1"/>
          </p:cNvSpPr>
          <p:nvPr>
            <p:ph type="sldNum" sz="quarter" idx="5"/>
          </p:nvPr>
        </p:nvSpPr>
        <p:spPr/>
        <p:txBody>
          <a:bodyPr/>
          <a:lstStyle/>
          <a:p>
            <a:fld id="{4721A37E-FB35-4EF2-B2D5-3852BE3A2D82}" type="slidenum">
              <a:rPr lang="en-GB" smtClean="0"/>
              <a:t>46</a:t>
            </a:fld>
            <a:endParaRPr lang="en-GB"/>
          </a:p>
        </p:txBody>
      </p:sp>
    </p:spTree>
    <p:extLst>
      <p:ext uri="{BB962C8B-B14F-4D97-AF65-F5344CB8AC3E}">
        <p14:creationId xmlns:p14="http://schemas.microsoft.com/office/powerpoint/2010/main" val="1519295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47</a:t>
            </a:fld>
            <a:endParaRPr lang="en-GB"/>
          </a:p>
        </p:txBody>
      </p:sp>
    </p:spTree>
    <p:extLst>
      <p:ext uri="{BB962C8B-B14F-4D97-AF65-F5344CB8AC3E}">
        <p14:creationId xmlns:p14="http://schemas.microsoft.com/office/powerpoint/2010/main" val="2362595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48</a:t>
            </a:fld>
            <a:endParaRPr lang="en-GB"/>
          </a:p>
        </p:txBody>
      </p:sp>
    </p:spTree>
    <p:extLst>
      <p:ext uri="{BB962C8B-B14F-4D97-AF65-F5344CB8AC3E}">
        <p14:creationId xmlns:p14="http://schemas.microsoft.com/office/powerpoint/2010/main" val="2264886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49</a:t>
            </a:fld>
            <a:endParaRPr lang="en-GB"/>
          </a:p>
        </p:txBody>
      </p:sp>
    </p:spTree>
    <p:extLst>
      <p:ext uri="{BB962C8B-B14F-4D97-AF65-F5344CB8AC3E}">
        <p14:creationId xmlns:p14="http://schemas.microsoft.com/office/powerpoint/2010/main" val="95181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a:t>
            </a:fld>
            <a:endParaRPr lang="en-GB"/>
          </a:p>
        </p:txBody>
      </p:sp>
    </p:spTree>
    <p:extLst>
      <p:ext uri="{BB962C8B-B14F-4D97-AF65-F5344CB8AC3E}">
        <p14:creationId xmlns:p14="http://schemas.microsoft.com/office/powerpoint/2010/main" val="4052982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50</a:t>
            </a:fld>
            <a:endParaRPr lang="en-GB"/>
          </a:p>
        </p:txBody>
      </p:sp>
    </p:spTree>
    <p:extLst>
      <p:ext uri="{BB962C8B-B14F-4D97-AF65-F5344CB8AC3E}">
        <p14:creationId xmlns:p14="http://schemas.microsoft.com/office/powerpoint/2010/main" val="2949163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51</a:t>
            </a:fld>
            <a:endParaRPr lang="en-GB"/>
          </a:p>
        </p:txBody>
      </p:sp>
    </p:spTree>
    <p:extLst>
      <p:ext uri="{BB962C8B-B14F-4D97-AF65-F5344CB8AC3E}">
        <p14:creationId xmlns:p14="http://schemas.microsoft.com/office/powerpoint/2010/main" val="1614834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52</a:t>
            </a:fld>
            <a:endParaRPr lang="en-GB"/>
          </a:p>
        </p:txBody>
      </p:sp>
    </p:spTree>
    <p:extLst>
      <p:ext uri="{BB962C8B-B14F-4D97-AF65-F5344CB8AC3E}">
        <p14:creationId xmlns:p14="http://schemas.microsoft.com/office/powerpoint/2010/main" val="2284868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53</a:t>
            </a:fld>
            <a:endParaRPr lang="en-GB"/>
          </a:p>
        </p:txBody>
      </p:sp>
    </p:spTree>
    <p:extLst>
      <p:ext uri="{BB962C8B-B14F-4D97-AF65-F5344CB8AC3E}">
        <p14:creationId xmlns:p14="http://schemas.microsoft.com/office/powerpoint/2010/main" val="3702013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54</a:t>
            </a:fld>
            <a:endParaRPr lang="en-GB"/>
          </a:p>
        </p:txBody>
      </p:sp>
    </p:spTree>
    <p:extLst>
      <p:ext uri="{BB962C8B-B14F-4D97-AF65-F5344CB8AC3E}">
        <p14:creationId xmlns:p14="http://schemas.microsoft.com/office/powerpoint/2010/main" val="3804088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55</a:t>
            </a:fld>
            <a:endParaRPr lang="en-GB"/>
          </a:p>
        </p:txBody>
      </p:sp>
    </p:spTree>
    <p:extLst>
      <p:ext uri="{BB962C8B-B14F-4D97-AF65-F5344CB8AC3E}">
        <p14:creationId xmlns:p14="http://schemas.microsoft.com/office/powerpoint/2010/main" val="2568803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B3EC-4B2E-0D13-0032-14DA9FE90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EBF2A-7884-C494-AFF8-95640DCA3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B4D5F-F23D-7BEC-AE3F-6127992B6DA6}"/>
              </a:ext>
            </a:extLst>
          </p:cNvPr>
          <p:cNvSpPr>
            <a:spLocks noGrp="1"/>
          </p:cNvSpPr>
          <p:nvPr>
            <p:ph type="body" idx="1"/>
          </p:nvPr>
        </p:nvSpPr>
        <p:spPr/>
        <p:txBody>
          <a:bodyPr/>
          <a:lstStyle/>
          <a:p>
            <a:endParaRPr lang="en-GB" altLang="en-US" sz="1200"/>
          </a:p>
        </p:txBody>
      </p:sp>
      <p:sp>
        <p:nvSpPr>
          <p:cNvPr id="4" name="Slide Number Placeholder 3">
            <a:extLst>
              <a:ext uri="{FF2B5EF4-FFF2-40B4-BE49-F238E27FC236}">
                <a16:creationId xmlns:a16="http://schemas.microsoft.com/office/drawing/2014/main" id="{E743DD18-4871-04D3-1FBC-C7A94DEBED29}"/>
              </a:ext>
            </a:extLst>
          </p:cNvPr>
          <p:cNvSpPr>
            <a:spLocks noGrp="1"/>
          </p:cNvSpPr>
          <p:nvPr>
            <p:ph type="sldNum" sz="quarter" idx="5"/>
          </p:nvPr>
        </p:nvSpPr>
        <p:spPr/>
        <p:txBody>
          <a:bodyPr/>
          <a:lstStyle/>
          <a:p>
            <a:fld id="{4721A37E-FB35-4EF2-B2D5-3852BE3A2D82}" type="slidenum">
              <a:rPr lang="en-GB" smtClean="0"/>
              <a:t>56</a:t>
            </a:fld>
            <a:endParaRPr lang="en-GB"/>
          </a:p>
        </p:txBody>
      </p:sp>
    </p:spTree>
    <p:extLst>
      <p:ext uri="{BB962C8B-B14F-4D97-AF65-F5344CB8AC3E}">
        <p14:creationId xmlns:p14="http://schemas.microsoft.com/office/powerpoint/2010/main" val="76590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6</a:t>
            </a:fld>
            <a:endParaRPr lang="en-GB"/>
          </a:p>
        </p:txBody>
      </p:sp>
    </p:spTree>
    <p:extLst>
      <p:ext uri="{BB962C8B-B14F-4D97-AF65-F5344CB8AC3E}">
        <p14:creationId xmlns:p14="http://schemas.microsoft.com/office/powerpoint/2010/main" val="196362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7</a:t>
            </a:fld>
            <a:endParaRPr lang="en-GB"/>
          </a:p>
        </p:txBody>
      </p:sp>
    </p:spTree>
    <p:extLst>
      <p:ext uri="{BB962C8B-B14F-4D97-AF65-F5344CB8AC3E}">
        <p14:creationId xmlns:p14="http://schemas.microsoft.com/office/powerpoint/2010/main" val="209290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8</a:t>
            </a:fld>
            <a:endParaRPr lang="en-GB"/>
          </a:p>
        </p:txBody>
      </p:sp>
    </p:spTree>
    <p:extLst>
      <p:ext uri="{BB962C8B-B14F-4D97-AF65-F5344CB8AC3E}">
        <p14:creationId xmlns:p14="http://schemas.microsoft.com/office/powerpoint/2010/main" val="64622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21A37E-FB35-4EF2-B2D5-3852BE3A2D82}" type="slidenum">
              <a:rPr lang="en-GB" smtClean="0"/>
              <a:t>9</a:t>
            </a:fld>
            <a:endParaRPr lang="en-GB"/>
          </a:p>
        </p:txBody>
      </p:sp>
    </p:spTree>
    <p:extLst>
      <p:ext uri="{BB962C8B-B14F-4D97-AF65-F5344CB8AC3E}">
        <p14:creationId xmlns:p14="http://schemas.microsoft.com/office/powerpoint/2010/main" val="132255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86D9BF-F86F-46CC-8641-BE2E9E6A2C69}"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9067E-FA33-4EFC-895C-96BA23C3241F}" type="slidenum">
              <a:rPr lang="en-GB" smtClean="0"/>
              <a:t>‹#›</a:t>
            </a:fld>
            <a:endParaRPr lang="en-GB"/>
          </a:p>
        </p:txBody>
      </p:sp>
    </p:spTree>
    <p:custDataLst>
      <p:tags r:id="rId1"/>
    </p:custDataLst>
    <p:extLst>
      <p:ext uri="{BB962C8B-B14F-4D97-AF65-F5344CB8AC3E}">
        <p14:creationId xmlns:p14="http://schemas.microsoft.com/office/powerpoint/2010/main" val="128066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86D9BF-F86F-46CC-8641-BE2E9E6A2C69}"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271626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86D9BF-F86F-46CC-8641-BE2E9E6A2C69}"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39411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mponent ty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52CDC-233F-881C-93F5-51F7352057C7}"/>
              </a:ext>
            </a:extLst>
          </p:cNvPr>
          <p:cNvSpPr/>
          <p:nvPr userDrawn="1"/>
        </p:nvSpPr>
        <p:spPr>
          <a:xfrm>
            <a:off x="0" y="0"/>
            <a:ext cx="12192000" cy="6858000"/>
          </a:xfrm>
          <a:prstGeom prst="rect">
            <a:avLst/>
          </a:prstGeom>
          <a:solidFill>
            <a:srgbClr val="F0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0083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onent ty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52CDC-233F-881C-93F5-51F7352057C7}"/>
              </a:ext>
            </a:extLst>
          </p:cNvPr>
          <p:cNvSpPr/>
          <p:nvPr userDrawn="1"/>
        </p:nvSpPr>
        <p:spPr>
          <a:xfrm>
            <a:off x="0" y="0"/>
            <a:ext cx="12192000" cy="6858000"/>
          </a:xfrm>
          <a:prstGeom prst="rect">
            <a:avLst/>
          </a:prstGeom>
          <a:solidFill>
            <a:srgbClr val="F0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00420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86D9BF-F86F-46CC-8641-BE2E9E6A2C69}"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353938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6D9BF-F86F-46CC-8641-BE2E9E6A2C69}"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264826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86D9BF-F86F-46CC-8641-BE2E9E6A2C69}"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125230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86D9BF-F86F-46CC-8641-BE2E9E6A2C69}" type="datetimeFigureOut">
              <a:rPr lang="en-GB" smtClean="0"/>
              <a:t>19/06/2024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411637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86D9BF-F86F-46CC-8641-BE2E9E6A2C69}" type="datetimeFigureOut">
              <a:rPr lang="en-GB" smtClean="0"/>
              <a:t>19/06/2024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332689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6D9BF-F86F-46CC-8641-BE2E9E6A2C69}" type="datetimeFigureOut">
              <a:rPr lang="en-GB" smtClean="0"/>
              <a:t>19/06/2024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F9067E-FA33-4EFC-895C-96BA23C3241F}" type="slidenum">
              <a:rPr lang="en-GB" smtClean="0"/>
              <a:t>‹#›</a:t>
            </a:fld>
            <a:endParaRPr lang="en-GB"/>
          </a:p>
        </p:txBody>
      </p:sp>
    </p:spTree>
    <p:custDataLst>
      <p:tags r:id="rId1"/>
    </p:custDataLst>
    <p:extLst>
      <p:ext uri="{BB962C8B-B14F-4D97-AF65-F5344CB8AC3E}">
        <p14:creationId xmlns:p14="http://schemas.microsoft.com/office/powerpoint/2010/main" val="54256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6D9BF-F86F-46CC-8641-BE2E9E6A2C69}"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9499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6D9BF-F86F-46CC-8641-BE2E9E6A2C69}"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9067E-FA33-4EFC-895C-96BA23C3241F}" type="slidenum">
              <a:rPr lang="en-GB" smtClean="0"/>
              <a:t>‹#›</a:t>
            </a:fld>
            <a:endParaRPr lang="en-GB"/>
          </a:p>
        </p:txBody>
      </p:sp>
    </p:spTree>
    <p:extLst>
      <p:ext uri="{BB962C8B-B14F-4D97-AF65-F5344CB8AC3E}">
        <p14:creationId xmlns:p14="http://schemas.microsoft.com/office/powerpoint/2010/main" val="402202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6D9BF-F86F-46CC-8641-BE2E9E6A2C69}" type="datetimeFigureOut">
              <a:rPr lang="en-GB" smtClean="0"/>
              <a:t>19/06/2024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9067E-FA33-4EFC-895C-96BA23C3241F}" type="slidenum">
              <a:rPr lang="en-GB" smtClean="0"/>
              <a:t>‹#›</a:t>
            </a:fld>
            <a:endParaRPr lang="en-GB"/>
          </a:p>
        </p:txBody>
      </p:sp>
      <p:sp>
        <p:nvSpPr>
          <p:cNvPr id="7" name="Rectangle 6">
            <a:extLst>
              <a:ext uri="{FF2B5EF4-FFF2-40B4-BE49-F238E27FC236}">
                <a16:creationId xmlns:a16="http://schemas.microsoft.com/office/drawing/2014/main" id="{C98A1AB9-8C2F-5B91-48D3-6881AD5A02C4}"/>
              </a:ext>
            </a:extLst>
          </p:cNvPr>
          <p:cNvSpPr/>
          <p:nvPr userDrawn="1"/>
        </p:nvSpPr>
        <p:spPr>
          <a:xfrm>
            <a:off x="0" y="0"/>
            <a:ext cx="12192000" cy="6858000"/>
          </a:xfrm>
          <a:prstGeom prst="rect">
            <a:avLst/>
          </a:prstGeom>
          <a:solidFill>
            <a:srgbClr val="F0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4"/>
    </p:custDataLst>
    <p:extLst>
      <p:ext uri="{BB962C8B-B14F-4D97-AF65-F5344CB8AC3E}">
        <p14:creationId xmlns:p14="http://schemas.microsoft.com/office/powerpoint/2010/main" val="2694913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86D9BF-F86F-46CC-8641-BE2E9E6A2C69}"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19/06/2024</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F9067E-FA33-4EFC-895C-96BA23C3241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98A1AB9-8C2F-5B91-48D3-6881AD5A02C4}"/>
              </a:ext>
            </a:extLst>
          </p:cNvPr>
          <p:cNvSpPr/>
          <p:nvPr userDrawn="1"/>
        </p:nvSpPr>
        <p:spPr>
          <a:xfrm>
            <a:off x="0" y="0"/>
            <a:ext cx="12192000" cy="6858000"/>
          </a:xfrm>
          <a:prstGeom prst="rect">
            <a:avLst/>
          </a:prstGeom>
          <a:solidFill>
            <a:srgbClr val="F0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79C872F-1B00-1566-DE6F-4ED017517984}"/>
              </a:ext>
            </a:extLst>
          </p:cNvPr>
          <p:cNvSpPr/>
          <p:nvPr userDrawn="1"/>
        </p:nvSpPr>
        <p:spPr>
          <a:xfrm>
            <a:off x="0" y="-625642"/>
            <a:ext cx="5690937" cy="4891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3"/>
    </p:custDataLst>
    <p:extLst>
      <p:ext uri="{BB962C8B-B14F-4D97-AF65-F5344CB8AC3E}">
        <p14:creationId xmlns:p14="http://schemas.microsoft.com/office/powerpoint/2010/main" val="157526653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hyperlink" Target="https://www.talentlms.com/blog/how-create-elearning-course-content-learners-will-love/" TargetMode="External"/><Relationship Id="rId13" Type="http://schemas.openxmlformats.org/officeDocument/2006/relationships/hyperlink" Target="https://www.scribbr.co.uk/category/referencing/" TargetMode="External"/><Relationship Id="rId3" Type="http://schemas.openxmlformats.org/officeDocument/2006/relationships/notesSlide" Target="../notesSlides/notesSlide2.xml"/><Relationship Id="rId7" Type="http://schemas.openxmlformats.org/officeDocument/2006/relationships/hyperlink" Target="https://elearningindustry.com/create-engaging-elearning-content-ways#:~:text=1%201.%20Start%20With%20A%20Question%202%202.,People%205%205.%20Show%20As%20Well%20As%20Tell" TargetMode="External"/><Relationship Id="rId12" Type="http://schemas.openxmlformats.org/officeDocument/2006/relationships/hyperlink" Target="https://newcastlerse.github.io/nhs_readability_react/" TargetMode="Externa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hyperlink" Target="https://www.shiftelearning.com/blog/writing-for-elearning" TargetMode="External"/><Relationship Id="rId11" Type="http://schemas.openxmlformats.org/officeDocument/2006/relationships/hyperlink" Target="https://service-manual.nhs.uk/accessibility/content" TargetMode="External"/><Relationship Id="rId5" Type="http://schemas.openxmlformats.org/officeDocument/2006/relationships/hyperlink" Target="https://community.articulate.com/articles/how-to-write-good-e-learning-objectives-for-your-online-course" TargetMode="External"/><Relationship Id="rId10" Type="http://schemas.openxmlformats.org/officeDocument/2006/relationships/hyperlink" Target="https://service-manual.nhs.uk/content/inclusive-content" TargetMode="External"/><Relationship Id="rId4" Type="http://schemas.openxmlformats.org/officeDocument/2006/relationships/image" Target="../media/image3.png"/><Relationship Id="rId9" Type="http://schemas.openxmlformats.org/officeDocument/2006/relationships/hyperlink" Target="https://service-manual.nhs.uk/content/standard-for-creating-health-content" TargetMode="External"/><Relationship Id="rId14" Type="http://schemas.openxmlformats.org/officeDocument/2006/relationships/hyperlink" Target="https://portal.e-lfh.org.uk/Biography/10315"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image" Target="../media/image2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image" Target="../media/image2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4.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26.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27.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image" Target="../media/image28.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41.xml"/><Relationship Id="rId5" Type="http://schemas.openxmlformats.org/officeDocument/2006/relationships/image" Target="../media/image29.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30.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43.xml"/><Relationship Id="rId5" Type="http://schemas.openxmlformats.org/officeDocument/2006/relationships/image" Target="../media/image31.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5.xml"/><Relationship Id="rId5" Type="http://schemas.openxmlformats.org/officeDocument/2006/relationships/image" Target="../media/image32.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7.xml"/><Relationship Id="rId5" Type="http://schemas.openxmlformats.org/officeDocument/2006/relationships/image" Target="../media/image33.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8.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9.xml"/><Relationship Id="rId5" Type="http://schemas.openxmlformats.org/officeDocument/2006/relationships/image" Target="../media/image34.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54.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55.xml"/><Relationship Id="rId5" Type="http://schemas.openxmlformats.org/officeDocument/2006/relationships/image" Target="../media/image37.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5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58.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6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63.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using laptops&#10;&#10;Description automatically generated">
            <a:extLst>
              <a:ext uri="{FF2B5EF4-FFF2-40B4-BE49-F238E27FC236}">
                <a16:creationId xmlns:a16="http://schemas.microsoft.com/office/drawing/2014/main" id="{54D25E6A-4EBB-DBB3-0216-AF2D9A101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71" y="714090"/>
            <a:ext cx="10986655" cy="3747311"/>
          </a:xfrm>
          <a:prstGeom prst="rect">
            <a:avLst/>
          </a:prstGeom>
        </p:spPr>
      </p:pic>
      <p:sp>
        <p:nvSpPr>
          <p:cNvPr id="27" name="Rectangle 26">
            <a:extLst>
              <a:ext uri="{FF2B5EF4-FFF2-40B4-BE49-F238E27FC236}">
                <a16:creationId xmlns:a16="http://schemas.microsoft.com/office/drawing/2014/main" id="{41EA4A4D-A8A8-3FB9-19FD-E27920D0FCC5}"/>
              </a:ext>
            </a:extLst>
          </p:cNvPr>
          <p:cNvSpPr/>
          <p:nvPr/>
        </p:nvSpPr>
        <p:spPr>
          <a:xfrm>
            <a:off x="602673" y="4494357"/>
            <a:ext cx="10986654" cy="21281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45B7297-3745-60E2-0683-BC66C749611D}"/>
              </a:ext>
            </a:extLst>
          </p:cNvPr>
          <p:cNvSpPr/>
          <p:nvPr/>
        </p:nvSpPr>
        <p:spPr>
          <a:xfrm>
            <a:off x="602671" y="292569"/>
            <a:ext cx="10986654" cy="555939"/>
          </a:xfrm>
          <a:prstGeom prst="rect">
            <a:avLst/>
          </a:prstGeom>
          <a:solidFill>
            <a:srgbClr val="042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purple squares&#10;&#10;Description automatically generated">
            <a:extLst>
              <a:ext uri="{FF2B5EF4-FFF2-40B4-BE49-F238E27FC236}">
                <a16:creationId xmlns:a16="http://schemas.microsoft.com/office/drawing/2014/main" id="{C8F5F21B-3F6D-F926-D5BE-A63BFEA62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873" y="4996101"/>
            <a:ext cx="7786254" cy="1723357"/>
          </a:xfrm>
          <a:prstGeom prst="rect">
            <a:avLst/>
          </a:prstGeom>
        </p:spPr>
      </p:pic>
      <p:sp>
        <p:nvSpPr>
          <p:cNvPr id="17" name="Rectangle 16">
            <a:extLst>
              <a:ext uri="{FF2B5EF4-FFF2-40B4-BE49-F238E27FC236}">
                <a16:creationId xmlns:a16="http://schemas.microsoft.com/office/drawing/2014/main" id="{FD8F81CD-ED6C-62BF-E917-EF2C5D22389B}"/>
              </a:ext>
            </a:extLst>
          </p:cNvPr>
          <p:cNvSpPr/>
          <p:nvPr/>
        </p:nvSpPr>
        <p:spPr>
          <a:xfrm>
            <a:off x="4724401" y="6234549"/>
            <a:ext cx="637309" cy="249382"/>
          </a:xfrm>
          <a:prstGeom prst="rect">
            <a:avLst/>
          </a:prstGeom>
          <a:solidFill>
            <a:srgbClr val="042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DA5F49E-3D8C-68AE-55B9-022592DBDA00}"/>
              </a:ext>
            </a:extLst>
          </p:cNvPr>
          <p:cNvSpPr/>
          <p:nvPr/>
        </p:nvSpPr>
        <p:spPr>
          <a:xfrm>
            <a:off x="2826328" y="6234549"/>
            <a:ext cx="637309" cy="249382"/>
          </a:xfrm>
          <a:prstGeom prst="rect">
            <a:avLst/>
          </a:prstGeom>
          <a:solidFill>
            <a:srgbClr val="042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AE93F3A-9EFA-C333-ACF8-22D4B9FB9151}"/>
              </a:ext>
            </a:extLst>
          </p:cNvPr>
          <p:cNvSpPr/>
          <p:nvPr/>
        </p:nvSpPr>
        <p:spPr>
          <a:xfrm>
            <a:off x="6761020" y="6234549"/>
            <a:ext cx="637309" cy="249382"/>
          </a:xfrm>
          <a:prstGeom prst="rect">
            <a:avLst/>
          </a:prstGeom>
          <a:solidFill>
            <a:srgbClr val="042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70168E8-01EB-7354-4D6C-92DE82834F70}"/>
              </a:ext>
            </a:extLst>
          </p:cNvPr>
          <p:cNvSpPr/>
          <p:nvPr/>
        </p:nvSpPr>
        <p:spPr>
          <a:xfrm>
            <a:off x="8409710" y="6234549"/>
            <a:ext cx="1108363" cy="249382"/>
          </a:xfrm>
          <a:prstGeom prst="rect">
            <a:avLst/>
          </a:prstGeom>
          <a:solidFill>
            <a:srgbClr val="042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4A486CE-2C7B-4C90-896A-1C51CA42A321}"/>
              </a:ext>
            </a:extLst>
          </p:cNvPr>
          <p:cNvSpPr txBox="1"/>
          <p:nvPr/>
        </p:nvSpPr>
        <p:spPr>
          <a:xfrm>
            <a:off x="2334489" y="6234687"/>
            <a:ext cx="1669473" cy="276999"/>
          </a:xfrm>
          <a:prstGeom prst="rect">
            <a:avLst/>
          </a:prstGeom>
          <a:noFill/>
        </p:spPr>
        <p:txBody>
          <a:bodyPr wrap="square" rtlCol="0">
            <a:spAutoFit/>
          </a:bodyPr>
          <a:lstStyle/>
          <a:p>
            <a:pPr algn="ctr"/>
            <a:r>
              <a:rPr lang="en-GB" sz="1200">
                <a:solidFill>
                  <a:schemeClr val="bg1"/>
                </a:solidFill>
              </a:rPr>
              <a:t>Introduction</a:t>
            </a:r>
          </a:p>
        </p:txBody>
      </p:sp>
      <p:sp>
        <p:nvSpPr>
          <p:cNvPr id="22" name="TextBox 21">
            <a:extLst>
              <a:ext uri="{FF2B5EF4-FFF2-40B4-BE49-F238E27FC236}">
                <a16:creationId xmlns:a16="http://schemas.microsoft.com/office/drawing/2014/main" id="{EC08C02E-217C-3E78-BD5D-45461F0E9D96}"/>
              </a:ext>
            </a:extLst>
          </p:cNvPr>
          <p:cNvSpPr txBox="1"/>
          <p:nvPr/>
        </p:nvSpPr>
        <p:spPr>
          <a:xfrm>
            <a:off x="4371107" y="6120735"/>
            <a:ext cx="1669473" cy="276999"/>
          </a:xfrm>
          <a:prstGeom prst="rect">
            <a:avLst/>
          </a:prstGeom>
          <a:noFill/>
        </p:spPr>
        <p:txBody>
          <a:bodyPr wrap="square" rtlCol="0">
            <a:spAutoFit/>
          </a:bodyPr>
          <a:lstStyle/>
          <a:p>
            <a:pPr algn="ctr"/>
            <a:r>
              <a:rPr lang="en-GB" sz="1200">
                <a:solidFill>
                  <a:schemeClr val="bg1"/>
                </a:solidFill>
              </a:rPr>
              <a:t>Planning your session</a:t>
            </a:r>
          </a:p>
        </p:txBody>
      </p:sp>
      <p:sp>
        <p:nvSpPr>
          <p:cNvPr id="23" name="TextBox 22">
            <a:extLst>
              <a:ext uri="{FF2B5EF4-FFF2-40B4-BE49-F238E27FC236}">
                <a16:creationId xmlns:a16="http://schemas.microsoft.com/office/drawing/2014/main" id="{FC34BFF9-BD35-24C7-1DDA-5F4CCA2AA94B}"/>
              </a:ext>
            </a:extLst>
          </p:cNvPr>
          <p:cNvSpPr txBox="1"/>
          <p:nvPr/>
        </p:nvSpPr>
        <p:spPr>
          <a:xfrm>
            <a:off x="6248396" y="6206932"/>
            <a:ext cx="1669473" cy="276999"/>
          </a:xfrm>
          <a:prstGeom prst="rect">
            <a:avLst/>
          </a:prstGeom>
          <a:noFill/>
        </p:spPr>
        <p:txBody>
          <a:bodyPr wrap="square" rtlCol="0">
            <a:spAutoFit/>
          </a:bodyPr>
          <a:lstStyle/>
          <a:p>
            <a:pPr algn="ctr"/>
            <a:r>
              <a:rPr lang="en-GB" sz="1200">
                <a:solidFill>
                  <a:schemeClr val="bg1"/>
                </a:solidFill>
              </a:rPr>
              <a:t>Creating your content</a:t>
            </a:r>
          </a:p>
        </p:txBody>
      </p:sp>
      <p:sp>
        <p:nvSpPr>
          <p:cNvPr id="24" name="TextBox 23">
            <a:extLst>
              <a:ext uri="{FF2B5EF4-FFF2-40B4-BE49-F238E27FC236}">
                <a16:creationId xmlns:a16="http://schemas.microsoft.com/office/drawing/2014/main" id="{BD1428FB-D8D8-6F4B-92D8-004993A1D90A}"/>
              </a:ext>
            </a:extLst>
          </p:cNvPr>
          <p:cNvSpPr txBox="1"/>
          <p:nvPr/>
        </p:nvSpPr>
        <p:spPr>
          <a:xfrm>
            <a:off x="8194962" y="6103766"/>
            <a:ext cx="1669473" cy="461665"/>
          </a:xfrm>
          <a:prstGeom prst="rect">
            <a:avLst/>
          </a:prstGeom>
          <a:noFill/>
        </p:spPr>
        <p:txBody>
          <a:bodyPr wrap="square" rtlCol="0">
            <a:spAutoFit/>
          </a:bodyPr>
          <a:lstStyle/>
          <a:p>
            <a:pPr algn="ctr"/>
            <a:r>
              <a:rPr lang="en-GB" sz="1200">
                <a:solidFill>
                  <a:schemeClr val="bg1"/>
                </a:solidFill>
              </a:rPr>
              <a:t>Supporting the development process</a:t>
            </a:r>
          </a:p>
        </p:txBody>
      </p:sp>
      <p:sp>
        <p:nvSpPr>
          <p:cNvPr id="25" name="TextBox 24">
            <a:extLst>
              <a:ext uri="{FF2B5EF4-FFF2-40B4-BE49-F238E27FC236}">
                <a16:creationId xmlns:a16="http://schemas.microsoft.com/office/drawing/2014/main" id="{6462E2BC-C25D-652A-98E3-BCBE7E491C33}"/>
              </a:ext>
            </a:extLst>
          </p:cNvPr>
          <p:cNvSpPr txBox="1"/>
          <p:nvPr/>
        </p:nvSpPr>
        <p:spPr>
          <a:xfrm>
            <a:off x="602671" y="320279"/>
            <a:ext cx="10986654" cy="400110"/>
          </a:xfrm>
          <a:prstGeom prst="rect">
            <a:avLst/>
          </a:prstGeom>
          <a:noFill/>
        </p:spPr>
        <p:txBody>
          <a:bodyPr wrap="square" rtlCol="0">
            <a:spAutoFit/>
          </a:bodyPr>
          <a:lstStyle/>
          <a:p>
            <a:pPr algn="ctr"/>
            <a:r>
              <a:rPr lang="en-GB" sz="2000">
                <a:solidFill>
                  <a:schemeClr val="bg1"/>
                </a:solidFill>
              </a:rPr>
              <a:t>NHSE elearning author guide</a:t>
            </a:r>
          </a:p>
        </p:txBody>
      </p:sp>
      <p:sp>
        <p:nvSpPr>
          <p:cNvPr id="28" name="TextBox 27">
            <a:extLst>
              <a:ext uri="{FF2B5EF4-FFF2-40B4-BE49-F238E27FC236}">
                <a16:creationId xmlns:a16="http://schemas.microsoft.com/office/drawing/2014/main" id="{F99ED7C2-C83C-D561-8322-69E1513ED206}"/>
              </a:ext>
            </a:extLst>
          </p:cNvPr>
          <p:cNvSpPr txBox="1"/>
          <p:nvPr/>
        </p:nvSpPr>
        <p:spPr>
          <a:xfrm>
            <a:off x="602672" y="4494354"/>
            <a:ext cx="10855038" cy="523220"/>
          </a:xfrm>
          <a:prstGeom prst="rect">
            <a:avLst/>
          </a:prstGeom>
          <a:noFill/>
        </p:spPr>
        <p:txBody>
          <a:bodyPr wrap="square" rtlCol="0">
            <a:spAutoFit/>
          </a:bodyPr>
          <a:lstStyle/>
          <a:p>
            <a:pPr algn="ctr"/>
            <a:r>
              <a:rPr lang="en-GB" sz="1400">
                <a:solidFill>
                  <a:srgbClr val="042D86"/>
                </a:solidFill>
              </a:rPr>
              <a:t>This session offers guidance on writing content for NHSE elearning programmes. </a:t>
            </a:r>
          </a:p>
          <a:p>
            <a:pPr algn="ctr"/>
            <a:r>
              <a:rPr lang="en-GB" sz="1400">
                <a:solidFill>
                  <a:srgbClr val="042D86"/>
                </a:solidFill>
              </a:rPr>
              <a:t>Select a chapter to begin.</a:t>
            </a:r>
          </a:p>
        </p:txBody>
      </p:sp>
    </p:spTree>
    <p:custDataLst>
      <p:tags r:id="rId1"/>
    </p:custDataLst>
    <p:extLst>
      <p:ext uri="{BB962C8B-B14F-4D97-AF65-F5344CB8AC3E}">
        <p14:creationId xmlns:p14="http://schemas.microsoft.com/office/powerpoint/2010/main" val="272507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94CE0E-AABC-4736-B5B4-62FA2B8D8E27}"/>
              </a:ext>
            </a:extLst>
          </p:cNvPr>
          <p:cNvSpPr/>
          <p:nvPr/>
        </p:nvSpPr>
        <p:spPr>
          <a:xfrm>
            <a:off x="6300853" y="1695491"/>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67173" y="1337234"/>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59830" y="1698410"/>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Learning designer (LD)</a:t>
            </a:r>
          </a:p>
          <a:p>
            <a:endParaRPr lang="en-GB" dirty="0">
              <a:solidFill>
                <a:schemeClr val="tx1"/>
              </a:solidFill>
            </a:endParaRPr>
          </a:p>
          <a:p>
            <a:r>
              <a:rPr lang="en-GB" dirty="0">
                <a:solidFill>
                  <a:schemeClr val="tx1"/>
                </a:solidFill>
              </a:rPr>
              <a:t>The LD will work with you collaboratively to design and build your session. </a:t>
            </a:r>
          </a:p>
          <a:p>
            <a:endParaRPr lang="en-GB" dirty="0">
              <a:solidFill>
                <a:schemeClr val="tx1"/>
              </a:solidFill>
            </a:endParaRPr>
          </a:p>
          <a:p>
            <a:r>
              <a:rPr lang="en-GB" dirty="0">
                <a:solidFill>
                  <a:schemeClr val="tx1"/>
                </a:solidFill>
              </a:rPr>
              <a:t>They will advise on any changes that need to made to comply with NHSE editorial standards and use learning design theories enhance your learners' engagement and knowledge retention.</a:t>
            </a:r>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LD</a:t>
            </a:r>
          </a:p>
          <a:p>
            <a:pPr algn="ctr"/>
            <a:r>
              <a:rPr lang="en-GB" b="1">
                <a:solidFill>
                  <a:schemeClr val="tx1"/>
                </a:solidFill>
              </a:rPr>
              <a:t>image</a:t>
            </a:r>
          </a:p>
          <a:p>
            <a:pPr algn="ctr"/>
            <a:endParaRPr lang="en-GB" b="1">
              <a:solidFill>
                <a:schemeClr val="tx1"/>
              </a:solidFill>
            </a:endParaRPr>
          </a:p>
        </p:txBody>
      </p:sp>
      <p:pic>
        <p:nvPicPr>
          <p:cNvPr id="11" name="Picture 10" descr="A person holding a folder&#10;&#10;Description automatically generated">
            <a:extLst>
              <a:ext uri="{FF2B5EF4-FFF2-40B4-BE49-F238E27FC236}">
                <a16:creationId xmlns:a16="http://schemas.microsoft.com/office/drawing/2014/main" id="{D43454E4-9932-245B-2592-F108A0BF83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1587" y="1681320"/>
            <a:ext cx="4876800" cy="3810000"/>
          </a:xfrm>
          <a:prstGeom prst="rect">
            <a:avLst/>
          </a:prstGeom>
        </p:spPr>
      </p:pic>
    </p:spTree>
    <p:custDataLst>
      <p:tags r:id="rId1"/>
    </p:custDataLst>
    <p:extLst>
      <p:ext uri="{BB962C8B-B14F-4D97-AF65-F5344CB8AC3E}">
        <p14:creationId xmlns:p14="http://schemas.microsoft.com/office/powerpoint/2010/main" val="309167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94CE0E-AABC-4736-B5B4-62FA2B8D8E27}"/>
              </a:ext>
            </a:extLst>
          </p:cNvPr>
          <p:cNvSpPr/>
          <p:nvPr/>
        </p:nvSpPr>
        <p:spPr>
          <a:xfrm>
            <a:off x="6300853" y="1695491"/>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89414" y="1391551"/>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14600" y="1720343"/>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Graphic designer (GD)</a:t>
            </a:r>
          </a:p>
          <a:p>
            <a:endParaRPr lang="en-GB" dirty="0">
              <a:solidFill>
                <a:schemeClr val="tx1"/>
              </a:solidFill>
            </a:endParaRPr>
          </a:p>
          <a:p>
            <a:r>
              <a:rPr lang="en-GB" dirty="0">
                <a:solidFill>
                  <a:schemeClr val="tx1"/>
                </a:solidFill>
              </a:rPr>
              <a:t>The GD works with you and the team to design how the session will look and create any images needed.</a:t>
            </a:r>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GD</a:t>
            </a:r>
          </a:p>
          <a:p>
            <a:pPr algn="ctr"/>
            <a:r>
              <a:rPr lang="en-GB" b="1">
                <a:solidFill>
                  <a:schemeClr val="tx1"/>
                </a:solidFill>
              </a:rPr>
              <a:t>image</a:t>
            </a:r>
          </a:p>
          <a:p>
            <a:pPr algn="ctr"/>
            <a:endParaRPr lang="en-GB" b="1">
              <a:solidFill>
                <a:schemeClr val="tx1"/>
              </a:solidFill>
            </a:endParaRPr>
          </a:p>
        </p:txBody>
      </p:sp>
      <p:pic>
        <p:nvPicPr>
          <p:cNvPr id="11" name="Picture 10" descr="A person holding a sign with icons on it&#10;&#10;Description automatically generated">
            <a:extLst>
              <a:ext uri="{FF2B5EF4-FFF2-40B4-BE49-F238E27FC236}">
                <a16:creationId xmlns:a16="http://schemas.microsoft.com/office/drawing/2014/main" id="{0A941725-F6F2-96CC-7FB1-931D8A57A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051" y="1757263"/>
            <a:ext cx="4876800" cy="3810000"/>
          </a:xfrm>
          <a:prstGeom prst="rect">
            <a:avLst/>
          </a:prstGeom>
        </p:spPr>
      </p:pic>
    </p:spTree>
    <p:custDataLst>
      <p:tags r:id="rId1"/>
    </p:custDataLst>
    <p:extLst>
      <p:ext uri="{BB962C8B-B14F-4D97-AF65-F5344CB8AC3E}">
        <p14:creationId xmlns:p14="http://schemas.microsoft.com/office/powerpoint/2010/main" val="358923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94CE0E-AABC-4736-B5B4-62FA2B8D8E27}"/>
              </a:ext>
            </a:extLst>
          </p:cNvPr>
          <p:cNvSpPr/>
          <p:nvPr/>
        </p:nvSpPr>
        <p:spPr>
          <a:xfrm>
            <a:off x="6300853" y="1695491"/>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95890" y="1310219"/>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14600" y="1720343"/>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Animator</a:t>
            </a:r>
          </a:p>
          <a:p>
            <a:endParaRPr lang="en-GB" dirty="0">
              <a:solidFill>
                <a:schemeClr val="tx1"/>
              </a:solidFill>
            </a:endParaRPr>
          </a:p>
          <a:p>
            <a:r>
              <a:rPr lang="en-GB" dirty="0">
                <a:solidFill>
                  <a:schemeClr val="tx1"/>
                </a:solidFill>
              </a:rPr>
              <a:t>An animator may be assigned to work with you on your session(s) if there is an animation requirement. </a:t>
            </a:r>
          </a:p>
          <a:p>
            <a:endParaRPr lang="en-GB" dirty="0">
              <a:solidFill>
                <a:schemeClr val="tx1"/>
              </a:solidFill>
            </a:endParaRPr>
          </a:p>
          <a:p>
            <a:r>
              <a:rPr lang="en-GB" dirty="0">
                <a:solidFill>
                  <a:schemeClr val="tx1"/>
                </a:solidFill>
              </a:rPr>
              <a:t>Animators work collaboratively with you to understand what you need, offering advice and guidance on story boarding and scriptwriting in order to develop the animation for the project.</a:t>
            </a:r>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LD</a:t>
            </a:r>
          </a:p>
          <a:p>
            <a:pPr algn="ctr"/>
            <a:r>
              <a:rPr lang="en-GB" b="1">
                <a:solidFill>
                  <a:schemeClr val="tx1"/>
                </a:solidFill>
              </a:rPr>
              <a:t>image</a:t>
            </a:r>
          </a:p>
          <a:p>
            <a:pPr algn="ctr"/>
            <a:endParaRPr lang="en-GB" b="1">
              <a:solidFill>
                <a:schemeClr val="tx1"/>
              </a:solidFill>
            </a:endParaRPr>
          </a:p>
        </p:txBody>
      </p:sp>
      <p:pic>
        <p:nvPicPr>
          <p:cNvPr id="11" name="Picture 10" descr="A person sitting at a computer&#10;&#10;Description automatically generated">
            <a:extLst>
              <a:ext uri="{FF2B5EF4-FFF2-40B4-BE49-F238E27FC236}">
                <a16:creationId xmlns:a16="http://schemas.microsoft.com/office/drawing/2014/main" id="{7EB6D25D-E0B7-88D0-CE7B-278BE9B904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9102" y="1711358"/>
            <a:ext cx="4876800" cy="3810000"/>
          </a:xfrm>
          <a:prstGeom prst="rect">
            <a:avLst/>
          </a:prstGeom>
        </p:spPr>
      </p:pic>
    </p:spTree>
    <p:custDataLst>
      <p:tags r:id="rId1"/>
    </p:custDataLst>
    <p:extLst>
      <p:ext uri="{BB962C8B-B14F-4D97-AF65-F5344CB8AC3E}">
        <p14:creationId xmlns:p14="http://schemas.microsoft.com/office/powerpoint/2010/main" val="176065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89414" y="1074890"/>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14600" y="1720343"/>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Editorial team</a:t>
            </a:r>
          </a:p>
          <a:p>
            <a:endParaRPr lang="en-GB" dirty="0">
              <a:solidFill>
                <a:schemeClr val="tx1"/>
              </a:solidFill>
            </a:endParaRPr>
          </a:p>
          <a:p>
            <a:r>
              <a:rPr lang="en-GB" dirty="0">
                <a:solidFill>
                  <a:schemeClr val="tx1"/>
                </a:solidFill>
              </a:rPr>
              <a:t>The editorial team review each session to ensure it meets NHSE TEL editorial standards and accessibility requirements.</a:t>
            </a:r>
          </a:p>
        </p:txBody>
      </p:sp>
      <p:sp>
        <p:nvSpPr>
          <p:cNvPr id="9" name="Rectangle 8">
            <a:extLst>
              <a:ext uri="{FF2B5EF4-FFF2-40B4-BE49-F238E27FC236}">
                <a16:creationId xmlns:a16="http://schemas.microsoft.com/office/drawing/2014/main" id="{1C94CE0E-AABC-4736-B5B4-62FA2B8D8E27}"/>
              </a:ext>
            </a:extLst>
          </p:cNvPr>
          <p:cNvSpPr/>
          <p:nvPr/>
        </p:nvSpPr>
        <p:spPr>
          <a:xfrm>
            <a:off x="6300853" y="1695491"/>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ED</a:t>
            </a:r>
          </a:p>
          <a:p>
            <a:pPr algn="ctr"/>
            <a:r>
              <a:rPr lang="en-GB" b="1">
                <a:solidFill>
                  <a:schemeClr val="tx1"/>
                </a:solidFill>
              </a:rPr>
              <a:t>image</a:t>
            </a:r>
          </a:p>
          <a:p>
            <a:pPr algn="ctr"/>
            <a:endParaRPr lang="en-GB" b="1">
              <a:solidFill>
                <a:schemeClr val="tx1"/>
              </a:solidFill>
            </a:endParaRPr>
          </a:p>
        </p:txBody>
      </p:sp>
      <p:pic>
        <p:nvPicPr>
          <p:cNvPr id="11" name="Picture 10" descr="A person looking at a magnifying glass&#10;&#10;Description automatically generated">
            <a:extLst>
              <a:ext uri="{FF2B5EF4-FFF2-40B4-BE49-F238E27FC236}">
                <a16:creationId xmlns:a16="http://schemas.microsoft.com/office/drawing/2014/main" id="{53982D7A-C821-6A6F-727D-C32D4B3D2E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2021" y="1630907"/>
            <a:ext cx="4876800" cy="3810000"/>
          </a:xfrm>
          <a:prstGeom prst="rect">
            <a:avLst/>
          </a:prstGeom>
        </p:spPr>
      </p:pic>
    </p:spTree>
    <p:custDataLst>
      <p:tags r:id="rId1"/>
    </p:custDataLst>
    <p:extLst>
      <p:ext uri="{BB962C8B-B14F-4D97-AF65-F5344CB8AC3E}">
        <p14:creationId xmlns:p14="http://schemas.microsoft.com/office/powerpoint/2010/main" val="34367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48503" y="-70732"/>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4" y="747324"/>
            <a:ext cx="10045655" cy="1569660"/>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b="0" dirty="0">
              <a:solidFill>
                <a:schemeClr val="tx1"/>
              </a:solidFill>
            </a:endParaRPr>
          </a:p>
          <a:p>
            <a:r>
              <a:rPr lang="en-GB" b="0" dirty="0">
                <a:solidFill>
                  <a:schemeClr val="tx1"/>
                </a:solidFill>
              </a:rPr>
              <a:t>The NHSE TEL team were asked for their top tips to help authors to create good content.</a:t>
            </a:r>
          </a:p>
          <a:p>
            <a:r>
              <a:rPr lang="en-GB" b="0" dirty="0">
                <a:solidFill>
                  <a:schemeClr val="tx1"/>
                </a:solidFill>
              </a:rPr>
              <a:t>Which of the following tips do you think they included?</a:t>
            </a:r>
            <a:endParaRPr lang="en-GB" dirty="0">
              <a:solidFill>
                <a:schemeClr val="tx1"/>
              </a:solidFill>
              <a:highlight>
                <a:srgbClr val="FFFF00"/>
              </a:highlight>
            </a:endParaRPr>
          </a:p>
          <a:p>
            <a:r>
              <a:rPr lang="en-GB" b="1" dirty="0">
                <a:solidFill>
                  <a:schemeClr val="tx1"/>
                </a:solidFill>
              </a:rPr>
              <a:t>Choose all the correct options then select Submit.</a:t>
            </a:r>
          </a:p>
          <a:p>
            <a:pPr algn="ctr"/>
            <a:endParaRPr lang="en-US" dirty="0"/>
          </a:p>
          <a:p>
            <a:pPr algn="ctr"/>
            <a:endParaRPr lang="en-GB" dirty="0"/>
          </a:p>
        </p:txBody>
      </p:sp>
      <p:sp>
        <p:nvSpPr>
          <p:cNvPr id="8" name="Rectangle 7"/>
          <p:cNvSpPr/>
          <p:nvPr/>
        </p:nvSpPr>
        <p:spPr>
          <a:xfrm>
            <a:off x="887915" y="141950"/>
            <a:ext cx="10045655"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The ‘secrets’ of success (MCQ)</a:t>
            </a:r>
            <a:endParaRPr lang="en-GB" b="1">
              <a:solidFill>
                <a:schemeClr val="bg1"/>
              </a:solidFill>
            </a:endParaRPr>
          </a:p>
        </p:txBody>
      </p:sp>
      <p:sp>
        <p:nvSpPr>
          <p:cNvPr id="14" name="Rectangle 13">
            <a:extLst>
              <a:ext uri="{FF2B5EF4-FFF2-40B4-BE49-F238E27FC236}">
                <a16:creationId xmlns:a16="http://schemas.microsoft.com/office/drawing/2014/main" id="{F873215A-6A72-7DEA-DB2C-5723D96B3A8F}"/>
              </a:ext>
            </a:extLst>
          </p:cNvPr>
          <p:cNvSpPr/>
          <p:nvPr/>
        </p:nvSpPr>
        <p:spPr>
          <a:xfrm>
            <a:off x="941910" y="2433939"/>
            <a:ext cx="5100098" cy="3676737"/>
          </a:xfrm>
          <a:prstGeom prst="rect">
            <a:avLst/>
          </a:prstGeom>
          <a:solidFill>
            <a:srgbClr val="CCD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1145660" y="2544256"/>
            <a:ext cx="4742522" cy="2554545"/>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285750" indent="-285750">
              <a:buFont typeface="Arial" panose="020B0604020202020204" pitchFamily="34" charset="0"/>
              <a:buChar char="•"/>
            </a:pPr>
            <a:r>
              <a:rPr lang="en-GB" sz="1600" dirty="0">
                <a:latin typeface="+mn-lt"/>
                <a:cs typeface="Arial" panose="020B0604020202020204" pitchFamily="34" charset="0"/>
              </a:rPr>
              <a:t>Understand who the learner is and why they are doing the elearning</a:t>
            </a:r>
          </a:p>
          <a:p>
            <a:pPr marL="285750" indent="-285750">
              <a:buFont typeface="Arial" panose="020B0604020202020204" pitchFamily="34" charset="0"/>
              <a:buChar char="•"/>
            </a:pPr>
            <a:r>
              <a:rPr lang="en-GB" sz="1600" dirty="0">
                <a:latin typeface="+mn-lt"/>
                <a:cs typeface="Arial" panose="020B0604020202020204" pitchFamily="34" charset="0"/>
              </a:rPr>
              <a:t>Have defined </a:t>
            </a:r>
            <a:r>
              <a:rPr lang="en-GB" sz="1600" b="0" dirty="0">
                <a:latin typeface="+mn-lt"/>
                <a:cs typeface="Arial" panose="020B0604020202020204" pitchFamily="34" charset="0"/>
              </a:rPr>
              <a:t>and measurable learning objectives</a:t>
            </a:r>
          </a:p>
          <a:p>
            <a:pPr marL="285750" indent="-285750">
              <a:buFont typeface="Arial" panose="020B0604020202020204" pitchFamily="34" charset="0"/>
              <a:buChar char="•"/>
            </a:pPr>
            <a:r>
              <a:rPr lang="en-GB" sz="1600" dirty="0">
                <a:latin typeface="+mn-lt"/>
                <a:cs typeface="Arial" panose="020B0604020202020204" pitchFamily="34" charset="0"/>
              </a:rPr>
              <a:t>Consider ways to encourage learner engagement and motivation</a:t>
            </a:r>
          </a:p>
          <a:p>
            <a:pPr marL="285750" indent="-285750">
              <a:buFont typeface="Arial" panose="020B0604020202020204" pitchFamily="34" charset="0"/>
              <a:buChar char="•"/>
            </a:pPr>
            <a:r>
              <a:rPr lang="en-GB" sz="1600" b="0" dirty="0">
                <a:latin typeface="+mn-lt"/>
                <a:cs typeface="Arial" panose="020B0604020202020204" pitchFamily="34" charset="0"/>
              </a:rPr>
              <a:t>Write in a structured and objective</a:t>
            </a:r>
            <a:r>
              <a:rPr lang="en-GB" sz="1600" dirty="0">
                <a:latin typeface="+mn-lt"/>
                <a:cs typeface="Arial" panose="020B0604020202020204" pitchFamily="34" charset="0"/>
              </a:rPr>
              <a:t>-</a:t>
            </a:r>
            <a:r>
              <a:rPr lang="en-GB" sz="1600" b="0" dirty="0">
                <a:latin typeface="+mn-lt"/>
                <a:cs typeface="Arial" panose="020B0604020202020204" pitchFamily="34" charset="0"/>
              </a:rPr>
              <a:t>focused way</a:t>
            </a:r>
          </a:p>
          <a:p>
            <a:pPr marL="285750" indent="-285750">
              <a:buFont typeface="Arial" panose="020B0604020202020204" pitchFamily="34" charset="0"/>
              <a:buChar char="•"/>
            </a:pPr>
            <a:r>
              <a:rPr lang="en-GB" sz="1600" dirty="0">
                <a:latin typeface="+mn-lt"/>
                <a:cs typeface="Arial" panose="020B0604020202020204" pitchFamily="34" charset="0"/>
              </a:rPr>
              <a:t>Use a clear, concise and direct writing style</a:t>
            </a:r>
          </a:p>
          <a:p>
            <a:pPr marL="285750" indent="-285750">
              <a:buFont typeface="Arial" panose="020B0604020202020204" pitchFamily="34" charset="0"/>
              <a:buChar char="•"/>
            </a:pPr>
            <a:r>
              <a:rPr lang="en-GB" sz="1600" b="0" dirty="0">
                <a:latin typeface="+mn-lt"/>
                <a:ea typeface="Verdana"/>
                <a:cs typeface="Arial" panose="020B0604020202020204" pitchFamily="34" charset="0"/>
              </a:rPr>
              <a:t>Including opportunities for the learner to</a:t>
            </a:r>
            <a:r>
              <a:rPr lang="en-GB" sz="1600" dirty="0">
                <a:latin typeface="+mn-lt"/>
                <a:ea typeface="Verdana"/>
                <a:cs typeface="Arial" panose="020B0604020202020204" pitchFamily="34" charset="0"/>
              </a:rPr>
              <a:t> pause and reflect</a:t>
            </a:r>
          </a:p>
        </p:txBody>
      </p:sp>
      <p:sp>
        <p:nvSpPr>
          <p:cNvPr id="17" name="Rectangle 16">
            <a:extLst>
              <a:ext uri="{FF2B5EF4-FFF2-40B4-BE49-F238E27FC236}">
                <a16:creationId xmlns:a16="http://schemas.microsoft.com/office/drawing/2014/main" id="{7B56FC69-C3AB-6DA4-09F8-198EA640EA50}"/>
              </a:ext>
            </a:extLst>
          </p:cNvPr>
          <p:cNvSpPr/>
          <p:nvPr/>
        </p:nvSpPr>
        <p:spPr>
          <a:xfrm>
            <a:off x="6149994" y="2397280"/>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6149994" y="3287293"/>
            <a:ext cx="4896346"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endParaRPr lang="en-GB" altLang="en-US" sz="1600">
              <a:latin typeface="Verdana"/>
              <a:ea typeface="Verdana"/>
            </a:endParaRPr>
          </a:p>
          <a:p>
            <a:endParaRPr lang="en-GB" altLang="en-US" sz="1600"/>
          </a:p>
        </p:txBody>
      </p:sp>
      <p:pic>
        <p:nvPicPr>
          <p:cNvPr id="3" name="Picture 2" descr="A question mark and a question mark&#10;&#10;Description automatically generated">
            <a:extLst>
              <a:ext uri="{FF2B5EF4-FFF2-40B4-BE49-F238E27FC236}">
                <a16:creationId xmlns:a16="http://schemas.microsoft.com/office/drawing/2014/main" id="{9DC360EC-C240-BA40-C2FC-EA7ABB25F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755" y="2459511"/>
            <a:ext cx="4876800" cy="3810000"/>
          </a:xfrm>
          <a:prstGeom prst="rect">
            <a:avLst/>
          </a:prstGeom>
        </p:spPr>
      </p:pic>
    </p:spTree>
    <p:custDataLst>
      <p:tags r:id="rId1"/>
    </p:custDataLst>
    <p:extLst>
      <p:ext uri="{BB962C8B-B14F-4D97-AF65-F5344CB8AC3E}">
        <p14:creationId xmlns:p14="http://schemas.microsoft.com/office/powerpoint/2010/main" val="68376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1F79CB-A89E-DB11-E036-6EE78410E17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FD4AE1B-5365-D947-DF14-1524288D0308}"/>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5" name="Rectangle 14">
            <a:extLst>
              <a:ext uri="{FF2B5EF4-FFF2-40B4-BE49-F238E27FC236}">
                <a16:creationId xmlns:a16="http://schemas.microsoft.com/office/drawing/2014/main" id="{EDD16063-90BA-FAA3-511A-540EC1E0781B}"/>
              </a:ext>
            </a:extLst>
          </p:cNvPr>
          <p:cNvSpPr/>
          <p:nvPr/>
        </p:nvSpPr>
        <p:spPr>
          <a:xfrm>
            <a:off x="941910" y="2433939"/>
            <a:ext cx="5100098" cy="3676737"/>
          </a:xfrm>
          <a:prstGeom prst="rect">
            <a:avLst/>
          </a:prstGeom>
          <a:solidFill>
            <a:srgbClr val="CCDFF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649C7D1B-114B-2B36-6B93-D306DEA4C810}"/>
              </a:ext>
            </a:extLst>
          </p:cNvPr>
          <p:cNvSpPr/>
          <p:nvPr/>
        </p:nvSpPr>
        <p:spPr>
          <a:xfrm>
            <a:off x="887914" y="747324"/>
            <a:ext cx="10045655" cy="1569660"/>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13C0BA1-871D-BDAE-AB73-038F4233EA92}"/>
              </a:ext>
            </a:extLst>
          </p:cNvPr>
          <p:cNvSpPr/>
          <p:nvPr/>
        </p:nvSpPr>
        <p:spPr>
          <a:xfrm>
            <a:off x="6149994" y="2430133"/>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338B3C-55DD-DF7F-9CFD-016F58BFC1CE}"/>
              </a:ext>
            </a:extLst>
          </p:cNvPr>
          <p:cNvSpPr/>
          <p:nvPr/>
        </p:nvSpPr>
        <p:spPr>
          <a:xfrm>
            <a:off x="1814945" y="1339155"/>
            <a:ext cx="7587781" cy="4591835"/>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5607261-A998-BDA9-BEDC-1AA10FF0C1AE}"/>
              </a:ext>
            </a:extLst>
          </p:cNvPr>
          <p:cNvSpPr txBox="1">
            <a:spLocks noChangeArrowheads="1"/>
          </p:cNvSpPr>
          <p:nvPr/>
        </p:nvSpPr>
        <p:spPr bwMode="auto">
          <a:xfrm>
            <a:off x="2789274" y="1903274"/>
            <a:ext cx="5867073" cy="3539430"/>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Arial" panose="020B0604020202020204" pitchFamily="34" charset="0"/>
                <a:cs typeface="Arial" panose="020B0604020202020204" pitchFamily="34" charset="0"/>
              </a:rPr>
              <a:t>Feedback</a:t>
            </a:r>
          </a:p>
          <a:p>
            <a:endParaRPr lang="en-GB" sz="1600" dirty="0">
              <a:latin typeface="Arial" panose="020B0604020202020204" pitchFamily="34" charset="0"/>
              <a:cs typeface="Arial" panose="020B0604020202020204" pitchFamily="34" charset="0"/>
            </a:endParaRPr>
          </a:p>
          <a:p>
            <a:r>
              <a:rPr lang="en-GB" sz="1600" b="0" dirty="0">
                <a:latin typeface="Arial" panose="020B0604020202020204" pitchFamily="34" charset="0"/>
                <a:cs typeface="Arial" panose="020B0604020202020204" pitchFamily="34" charset="0"/>
              </a:rPr>
              <a:t>The NHSE TEL team consider all of the following as essential for writing good content for elearning:</a:t>
            </a:r>
          </a:p>
          <a:p>
            <a:pPr marL="285750" indent="-285750">
              <a:buFont typeface="Arial" panose="020B0604020202020204" pitchFamily="34" charset="0"/>
              <a:buChar char="•"/>
            </a:pPr>
            <a:r>
              <a:rPr lang="en-GB" sz="1600" b="0" dirty="0">
                <a:latin typeface="Arial" panose="020B0604020202020204" pitchFamily="34" charset="0"/>
                <a:cs typeface="Arial" panose="020B0604020202020204" pitchFamily="34" charset="0"/>
              </a:rPr>
              <a:t>understand who the learner is and why they are doing the elearning</a:t>
            </a:r>
          </a:p>
          <a:p>
            <a:pPr marL="285750" indent="-285750">
              <a:buFont typeface="Arial" panose="020B0604020202020204" pitchFamily="34" charset="0"/>
              <a:buChar char="•"/>
            </a:pPr>
            <a:r>
              <a:rPr lang="en-GB" sz="1600" b="0" dirty="0">
                <a:latin typeface="Arial" panose="020B0604020202020204" pitchFamily="34" charset="0"/>
                <a:cs typeface="Arial" panose="020B0604020202020204" pitchFamily="34" charset="0"/>
              </a:rPr>
              <a:t>have defined and measurable learning objectives</a:t>
            </a:r>
          </a:p>
          <a:p>
            <a:pPr marL="285750" indent="-285750">
              <a:buFont typeface="Arial" panose="020B0604020202020204" pitchFamily="34" charset="0"/>
              <a:buChar char="•"/>
            </a:pPr>
            <a:r>
              <a:rPr lang="en-GB" sz="1600" b="0" dirty="0">
                <a:latin typeface="Arial" panose="020B0604020202020204" pitchFamily="34" charset="0"/>
                <a:cs typeface="Arial" panose="020B0604020202020204" pitchFamily="34" charset="0"/>
              </a:rPr>
              <a:t>consider ways to encourage learner engagement and motivation</a:t>
            </a:r>
          </a:p>
          <a:p>
            <a:pPr marL="285750" indent="-285750">
              <a:buFont typeface="Arial" panose="020B0604020202020204" pitchFamily="34" charset="0"/>
              <a:buChar char="•"/>
            </a:pPr>
            <a:r>
              <a:rPr lang="en-GB" sz="1600" b="0" dirty="0">
                <a:latin typeface="Arial" panose="020B0604020202020204" pitchFamily="34" charset="0"/>
                <a:cs typeface="Arial" panose="020B0604020202020204" pitchFamily="34" charset="0"/>
              </a:rPr>
              <a:t>write in a structured and objective-focused way</a:t>
            </a:r>
          </a:p>
          <a:p>
            <a:pPr marL="285750" indent="-285750">
              <a:buFont typeface="Arial" panose="020B0604020202020204" pitchFamily="34" charset="0"/>
              <a:buChar char="•"/>
            </a:pPr>
            <a:r>
              <a:rPr lang="en-GB" sz="1600" b="0" dirty="0">
                <a:latin typeface="Arial" panose="020B0604020202020204" pitchFamily="34" charset="0"/>
                <a:cs typeface="Arial" panose="020B0604020202020204" pitchFamily="34" charset="0"/>
              </a:rPr>
              <a:t>use a clear, concise and direct writing style</a:t>
            </a:r>
          </a:p>
          <a:p>
            <a:pPr marL="285750" indent="-285750">
              <a:buFont typeface="Arial" panose="020B0604020202020204" pitchFamily="34" charset="0"/>
              <a:buChar char="•"/>
            </a:pPr>
            <a:r>
              <a:rPr lang="en-GB" sz="1600" b="0" dirty="0">
                <a:latin typeface="Arial" panose="020B0604020202020204" pitchFamily="34" charset="0"/>
                <a:cs typeface="Arial" panose="020B0604020202020204" pitchFamily="34" charset="0"/>
              </a:rPr>
              <a:t>include opportunities for the learner to pause and reflect</a:t>
            </a:r>
          </a:p>
          <a:p>
            <a:r>
              <a:rPr lang="en-GB" sz="1600" b="0" dirty="0">
                <a:latin typeface="Arial" panose="020B0604020202020204" pitchFamily="34" charset="0"/>
                <a:cs typeface="Arial" panose="020B0604020202020204" pitchFamily="34" charset="0"/>
              </a:rPr>
              <a:t>We will discuss each point in more detail in the session.</a:t>
            </a:r>
            <a:endParaRPr lang="en-GB" sz="1600" b="0" dirty="0">
              <a:solidFill>
                <a:schemeClr val="tx1"/>
              </a:solidFill>
              <a:latin typeface="Arial" panose="020B0604020202020204" pitchFamily="34" charset="0"/>
              <a:cs typeface="Arial" panose="020B0604020202020204" pitchFamily="34" charset="0"/>
            </a:endParaRPr>
          </a:p>
          <a:p>
            <a:endParaRPr lang="en-GB" altLang="en-US" sz="1600" dirty="0"/>
          </a:p>
        </p:txBody>
      </p:sp>
    </p:spTree>
    <p:custDataLst>
      <p:tags r:id="rId1"/>
    </p:custDataLst>
    <p:extLst>
      <p:ext uri="{BB962C8B-B14F-4D97-AF65-F5344CB8AC3E}">
        <p14:creationId xmlns:p14="http://schemas.microsoft.com/office/powerpoint/2010/main" val="429233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FE4E-E911-006B-B3D8-F7AE6D0FDB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7B147B-CEE6-D8C0-A079-7F3405DB364A}"/>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9" name="Rectangle 8">
            <a:extLst>
              <a:ext uri="{FF2B5EF4-FFF2-40B4-BE49-F238E27FC236}">
                <a16:creationId xmlns:a16="http://schemas.microsoft.com/office/drawing/2014/main" id="{C4494590-156E-73B4-EAC7-95062FC67EC2}"/>
              </a:ext>
            </a:extLst>
          </p:cNvPr>
          <p:cNvSpPr/>
          <p:nvPr/>
        </p:nvSpPr>
        <p:spPr>
          <a:xfrm>
            <a:off x="498764" y="345389"/>
            <a:ext cx="11097491" cy="24116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t>You have now reached the end of this chapter.</a:t>
            </a:r>
          </a:p>
          <a:p>
            <a:endParaRPr lang="en-GB"/>
          </a:p>
          <a:p>
            <a:r>
              <a:rPr lang="en-GB"/>
              <a:t>Select the  arrow icon to continue to the next chapter which offers guidance on planning your elearning session.</a:t>
            </a:r>
          </a:p>
          <a:p>
            <a:endParaRPr lang="en-GB"/>
          </a:p>
          <a:p>
            <a:r>
              <a:rPr lang="en-GB"/>
              <a:t>Select the  home icon to return to the menu.</a:t>
            </a:r>
          </a:p>
          <a:p>
            <a:endParaRPr lang="en-GB"/>
          </a:p>
          <a:p>
            <a:r>
              <a:rPr lang="en-GB"/>
              <a:t>To exit the session, select the  exit icon.</a:t>
            </a:r>
          </a:p>
          <a:p>
            <a:endParaRPr lang="en-GB"/>
          </a:p>
          <a:p>
            <a:endParaRPr lang="en-GB"/>
          </a:p>
        </p:txBody>
      </p:sp>
    </p:spTree>
    <p:custDataLst>
      <p:tags r:id="rId1"/>
    </p:custDataLst>
    <p:extLst>
      <p:ext uri="{BB962C8B-B14F-4D97-AF65-F5344CB8AC3E}">
        <p14:creationId xmlns:p14="http://schemas.microsoft.com/office/powerpoint/2010/main" val="172440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ED937-4895-61EF-FF9C-DC2EBF56E6BF}"/>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894369" cy="1602735"/>
          </a:xfrm>
          <a:prstGeom prst="rect">
            <a:avLst/>
          </a:prstGeom>
          <a:solidFill>
            <a:srgbClr val="D0EEF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Planning is key (flip cards x4)</a:t>
            </a:r>
            <a:endParaRPr lang="en-GB" b="1">
              <a:solidFill>
                <a:schemeClr val="tx1"/>
              </a:solidFill>
            </a:endParaRPr>
          </a:p>
        </p:txBody>
      </p:sp>
      <p:sp>
        <p:nvSpPr>
          <p:cNvPr id="3" name="TextBox 2">
            <a:extLst>
              <a:ext uri="{FF2B5EF4-FFF2-40B4-BE49-F238E27FC236}">
                <a16:creationId xmlns:a16="http://schemas.microsoft.com/office/drawing/2014/main" id="{C0E12BFD-23EA-C1DE-2594-DC701281972F}"/>
              </a:ext>
            </a:extLst>
          </p:cNvPr>
          <p:cNvSpPr txBox="1">
            <a:spLocks noChangeArrowheads="1"/>
          </p:cNvSpPr>
          <p:nvPr/>
        </p:nvSpPr>
        <p:spPr bwMode="auto">
          <a:xfrm>
            <a:off x="1358345" y="767175"/>
            <a:ext cx="9516849" cy="1815882"/>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dirty="0">
                <a:latin typeface="Arial" panose="020B0604020202020204" pitchFamily="34" charset="0"/>
                <a:cs typeface="Arial" panose="020B0604020202020204" pitchFamily="34" charset="0"/>
              </a:rPr>
              <a:t>As with all projects, planning is key.</a:t>
            </a:r>
          </a:p>
          <a:p>
            <a:endParaRPr lang="en-GB" sz="1600" dirty="0">
              <a:latin typeface="Arial" panose="020B0604020202020204" pitchFamily="34" charset="0"/>
              <a:cs typeface="Arial" panose="020B0604020202020204" pitchFamily="34" charset="0"/>
            </a:endParaRPr>
          </a:p>
          <a:p>
            <a:r>
              <a:rPr lang="en-GB" sz="1600" b="0" dirty="0">
                <a:latin typeface="Arial" panose="020B0604020202020204" pitchFamily="34" charset="0"/>
                <a:cs typeface="Arial" panose="020B0604020202020204" pitchFamily="34" charset="0"/>
              </a:rPr>
              <a:t>Certain factors need to be considered when planning an elearning session as they can influence how you write your session, how long it will take to complete, and the budget required.</a:t>
            </a:r>
            <a:endParaRPr lang="en-GB" sz="1600"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Select the images to find out what these factors are.</a:t>
            </a:r>
            <a:endParaRPr lang="en-GB" sz="1600" b="1" dirty="0">
              <a:highlight>
                <a:srgbClr val="FFFF00"/>
              </a:highlight>
              <a:latin typeface="Arial" panose="020B0604020202020204" pitchFamily="34" charset="0"/>
              <a:cs typeface="Arial" panose="020B0604020202020204" pitchFamily="34" charset="0"/>
            </a:endParaRPr>
          </a:p>
          <a:p>
            <a:endParaRPr lang="en-GB" sz="1600" b="0" dirty="0">
              <a:highlight>
                <a:srgbClr val="FFFF00"/>
              </a:highligh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58345" y="2413484"/>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BEDE4F7-B6E8-81FC-1E26-56F572D10BB3}"/>
              </a:ext>
            </a:extLst>
          </p:cNvPr>
          <p:cNvSpPr/>
          <p:nvPr/>
        </p:nvSpPr>
        <p:spPr>
          <a:xfrm>
            <a:off x="6516868" y="2413484"/>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C0179D3-FE09-E765-B12F-14DB9678FB01}"/>
              </a:ext>
            </a:extLst>
          </p:cNvPr>
          <p:cNvSpPr/>
          <p:nvPr/>
        </p:nvSpPr>
        <p:spPr>
          <a:xfrm>
            <a:off x="3036717" y="5489538"/>
            <a:ext cx="1290790" cy="454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Aims</a:t>
            </a:r>
          </a:p>
          <a:p>
            <a:pPr algn="ctr"/>
            <a:endParaRPr lang="en-GB" b="1">
              <a:solidFill>
                <a:schemeClr val="tx1"/>
              </a:solidFill>
            </a:endParaRPr>
          </a:p>
        </p:txBody>
      </p:sp>
      <p:sp>
        <p:nvSpPr>
          <p:cNvPr id="6" name="Rectangle 5">
            <a:extLst>
              <a:ext uri="{FF2B5EF4-FFF2-40B4-BE49-F238E27FC236}">
                <a16:creationId xmlns:a16="http://schemas.microsoft.com/office/drawing/2014/main" id="{E4DAC3B5-EF0E-638E-F3F3-ABA3C747D59E}"/>
              </a:ext>
            </a:extLst>
          </p:cNvPr>
          <p:cNvSpPr/>
          <p:nvPr/>
        </p:nvSpPr>
        <p:spPr>
          <a:xfrm>
            <a:off x="8509888" y="5489538"/>
            <a:ext cx="1290790" cy="454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Audience</a:t>
            </a:r>
          </a:p>
          <a:p>
            <a:pPr algn="ctr"/>
            <a:endParaRPr lang="en-GB" b="1">
              <a:solidFill>
                <a:schemeClr val="tx1"/>
              </a:solidFill>
            </a:endParaRPr>
          </a:p>
        </p:txBody>
      </p:sp>
      <p:sp>
        <p:nvSpPr>
          <p:cNvPr id="9" name="Oval 8">
            <a:extLst>
              <a:ext uri="{FF2B5EF4-FFF2-40B4-BE49-F238E27FC236}">
                <a16:creationId xmlns:a16="http://schemas.microsoft.com/office/drawing/2014/main" id="{B4831FBC-82A5-B3FB-6116-843DFAE34A01}"/>
              </a:ext>
            </a:extLst>
          </p:cNvPr>
          <p:cNvSpPr/>
          <p:nvPr/>
        </p:nvSpPr>
        <p:spPr>
          <a:xfrm>
            <a:off x="10419421" y="5556791"/>
            <a:ext cx="455773" cy="4540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EC9BC4E-F613-7840-C68F-DA08477F718A}"/>
              </a:ext>
            </a:extLst>
          </p:cNvPr>
          <p:cNvSpPr/>
          <p:nvPr/>
        </p:nvSpPr>
        <p:spPr>
          <a:xfrm>
            <a:off x="5292472" y="5551434"/>
            <a:ext cx="455773" cy="4540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blue squares on a black background&#10;&#10;Description automatically generated">
            <a:extLst>
              <a:ext uri="{FF2B5EF4-FFF2-40B4-BE49-F238E27FC236}">
                <a16:creationId xmlns:a16="http://schemas.microsoft.com/office/drawing/2014/main" id="{7CEB4861-5213-E064-5569-5220261A9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451" y="2498331"/>
            <a:ext cx="4876800" cy="3810000"/>
          </a:xfrm>
          <a:prstGeom prst="rect">
            <a:avLst/>
          </a:prstGeom>
        </p:spPr>
      </p:pic>
      <p:pic>
        <p:nvPicPr>
          <p:cNvPr id="15" name="Picture 14" descr="A close-up of a sign&#10;&#10;Description automatically generated">
            <a:extLst>
              <a:ext uri="{FF2B5EF4-FFF2-40B4-BE49-F238E27FC236}">
                <a16:creationId xmlns:a16="http://schemas.microsoft.com/office/drawing/2014/main" id="{C5A09895-D475-0D21-5A6E-655296A5A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1525" y="2413484"/>
            <a:ext cx="4876800" cy="3810000"/>
          </a:xfrm>
          <a:prstGeom prst="rect">
            <a:avLst/>
          </a:prstGeom>
        </p:spPr>
      </p:pic>
    </p:spTree>
    <p:custDataLst>
      <p:tags r:id="rId1"/>
    </p:custDataLst>
    <p:extLst>
      <p:ext uri="{BB962C8B-B14F-4D97-AF65-F5344CB8AC3E}">
        <p14:creationId xmlns:p14="http://schemas.microsoft.com/office/powerpoint/2010/main" val="239018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ED937-4895-61EF-FF9C-DC2EBF56E6BF}"/>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152400"/>
            <a:ext cx="12192000" cy="6716050"/>
          </a:xfrm>
          <a:prstGeom prst="rect">
            <a:avLst/>
          </a:prstGeom>
        </p:spPr>
      </p:pic>
      <p:sp>
        <p:nvSpPr>
          <p:cNvPr id="7" name="Rectangle 6">
            <a:extLst>
              <a:ext uri="{FF2B5EF4-FFF2-40B4-BE49-F238E27FC236}">
                <a16:creationId xmlns:a16="http://schemas.microsoft.com/office/drawing/2014/main" id="{41981872-FEDC-DBAB-5026-40C201732EE4}"/>
              </a:ext>
            </a:extLst>
          </p:cNvPr>
          <p:cNvSpPr/>
          <p:nvPr/>
        </p:nvSpPr>
        <p:spPr>
          <a:xfrm>
            <a:off x="1316781" y="459992"/>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BEDE4F7-B6E8-81FC-1E26-56F572D10BB3}"/>
              </a:ext>
            </a:extLst>
          </p:cNvPr>
          <p:cNvSpPr/>
          <p:nvPr/>
        </p:nvSpPr>
        <p:spPr>
          <a:xfrm>
            <a:off x="6475304" y="459992"/>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C3333F7-D024-4813-F739-0A8325AB3258}"/>
              </a:ext>
            </a:extLst>
          </p:cNvPr>
          <p:cNvSpPr/>
          <p:nvPr/>
        </p:nvSpPr>
        <p:spPr>
          <a:xfrm>
            <a:off x="2497016" y="3429000"/>
            <a:ext cx="2019566" cy="6165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Learning objectives</a:t>
            </a:r>
          </a:p>
          <a:p>
            <a:pPr algn="ctr"/>
            <a:endParaRPr lang="en-GB" b="1">
              <a:solidFill>
                <a:schemeClr val="tx1"/>
              </a:solidFill>
            </a:endParaRPr>
          </a:p>
        </p:txBody>
      </p:sp>
      <p:sp>
        <p:nvSpPr>
          <p:cNvPr id="6" name="Rectangle 5">
            <a:extLst>
              <a:ext uri="{FF2B5EF4-FFF2-40B4-BE49-F238E27FC236}">
                <a16:creationId xmlns:a16="http://schemas.microsoft.com/office/drawing/2014/main" id="{C0446F3F-A1D7-B575-A9F2-DA9618ACAD4E}"/>
              </a:ext>
            </a:extLst>
          </p:cNvPr>
          <p:cNvSpPr/>
          <p:nvPr/>
        </p:nvSpPr>
        <p:spPr>
          <a:xfrm>
            <a:off x="7789288" y="3669235"/>
            <a:ext cx="2019566" cy="454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Assets</a:t>
            </a:r>
          </a:p>
          <a:p>
            <a:pPr algn="ctr"/>
            <a:endParaRPr lang="en-GB" b="1">
              <a:solidFill>
                <a:schemeClr val="tx1"/>
              </a:solidFill>
            </a:endParaRPr>
          </a:p>
        </p:txBody>
      </p:sp>
      <p:sp>
        <p:nvSpPr>
          <p:cNvPr id="9" name="Oval 8">
            <a:extLst>
              <a:ext uri="{FF2B5EF4-FFF2-40B4-BE49-F238E27FC236}">
                <a16:creationId xmlns:a16="http://schemas.microsoft.com/office/drawing/2014/main" id="{C6EDA1D2-7BEB-068B-A358-6234526F8D46}"/>
              </a:ext>
            </a:extLst>
          </p:cNvPr>
          <p:cNvSpPr/>
          <p:nvPr/>
        </p:nvSpPr>
        <p:spPr>
          <a:xfrm>
            <a:off x="10419421" y="3423185"/>
            <a:ext cx="455773" cy="4540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E6C8FCE-1C3E-1CBA-5070-5A5AFD415DD7}"/>
              </a:ext>
            </a:extLst>
          </p:cNvPr>
          <p:cNvSpPr/>
          <p:nvPr/>
        </p:nvSpPr>
        <p:spPr>
          <a:xfrm>
            <a:off x="5292472" y="3417828"/>
            <a:ext cx="455773" cy="4540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black and white background&#10;&#10;Description automatically generated">
            <a:extLst>
              <a:ext uri="{FF2B5EF4-FFF2-40B4-BE49-F238E27FC236}">
                <a16:creationId xmlns:a16="http://schemas.microsoft.com/office/drawing/2014/main" id="{5C174F2D-3C6C-987E-B2F7-79FCDADF7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093" y="459992"/>
            <a:ext cx="4876800" cy="3810000"/>
          </a:xfrm>
          <a:prstGeom prst="rect">
            <a:avLst/>
          </a:prstGeom>
        </p:spPr>
      </p:pic>
      <p:pic>
        <p:nvPicPr>
          <p:cNvPr id="12" name="Picture 11" descr="A black and blue rectangles with text&#10;&#10;Description automatically generated">
            <a:extLst>
              <a:ext uri="{FF2B5EF4-FFF2-40B4-BE49-F238E27FC236}">
                <a16:creationId xmlns:a16="http://schemas.microsoft.com/office/drawing/2014/main" id="{F476F160-D2CD-4C0B-F350-C8E1F4D3F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5304" y="470094"/>
            <a:ext cx="4876800" cy="3810000"/>
          </a:xfrm>
          <a:prstGeom prst="rect">
            <a:avLst/>
          </a:prstGeom>
        </p:spPr>
      </p:pic>
    </p:spTree>
    <p:custDataLst>
      <p:tags r:id="rId1"/>
    </p:custDataLst>
    <p:extLst>
      <p:ext uri="{BB962C8B-B14F-4D97-AF65-F5344CB8AC3E}">
        <p14:creationId xmlns:p14="http://schemas.microsoft.com/office/powerpoint/2010/main" val="154752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274E3E-4E74-16CC-79DE-1FF999398B24}"/>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221674"/>
            <a:ext cx="12192000" cy="7079673"/>
          </a:xfrm>
          <a:prstGeom prst="rect">
            <a:avLst/>
          </a:prstGeom>
        </p:spPr>
      </p:pic>
      <p:sp>
        <p:nvSpPr>
          <p:cNvPr id="4" name="Rectangle 3">
            <a:extLst>
              <a:ext uri="{FF2B5EF4-FFF2-40B4-BE49-F238E27FC236}">
                <a16:creationId xmlns:a16="http://schemas.microsoft.com/office/drawing/2014/main" id="{D6E8D253-63DE-27CD-0CC7-875D5D76AD17}"/>
              </a:ext>
            </a:extLst>
          </p:cNvPr>
          <p:cNvSpPr/>
          <p:nvPr/>
        </p:nvSpPr>
        <p:spPr>
          <a:xfrm>
            <a:off x="6706531" y="304745"/>
            <a:ext cx="4974367" cy="3115925"/>
          </a:xfrm>
          <a:prstGeom prst="rect">
            <a:avLst/>
          </a:prstGeom>
          <a:solidFill>
            <a:srgbClr val="00A9C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Audience</a:t>
            </a:r>
          </a:p>
          <a:p>
            <a:endParaRPr lang="en-GB" sz="1600" dirty="0">
              <a:solidFill>
                <a:schemeClr val="tx1"/>
              </a:solidFill>
            </a:endParaRPr>
          </a:p>
          <a:p>
            <a:r>
              <a:rPr lang="en-GB" sz="1600" dirty="0">
                <a:solidFill>
                  <a:schemeClr val="tx1"/>
                </a:solidFill>
              </a:rPr>
              <a:t>Consider:</a:t>
            </a:r>
          </a:p>
          <a:p>
            <a:pPr marL="285750" indent="-285750">
              <a:buFont typeface="Arial" panose="020B0604020202020204" pitchFamily="34" charset="0"/>
              <a:buChar char="•"/>
            </a:pPr>
            <a:r>
              <a:rPr lang="en-GB" sz="1600" dirty="0">
                <a:solidFill>
                  <a:schemeClr val="tx1"/>
                </a:solidFill>
              </a:rPr>
              <a:t>who you are writing your elearning for</a:t>
            </a:r>
          </a:p>
          <a:p>
            <a:pPr marL="285750" indent="-285750">
              <a:buFont typeface="Arial" panose="020B0604020202020204" pitchFamily="34" charset="0"/>
              <a:buChar char="•"/>
            </a:pPr>
            <a:r>
              <a:rPr lang="en-GB" sz="1600" dirty="0">
                <a:solidFill>
                  <a:schemeClr val="tx1"/>
                </a:solidFill>
              </a:rPr>
              <a:t>why they need to do this learning</a:t>
            </a:r>
          </a:p>
          <a:p>
            <a:pPr marL="285750" indent="-285750">
              <a:buFont typeface="Arial" panose="020B0604020202020204" pitchFamily="34" charset="0"/>
              <a:buChar char="•"/>
            </a:pPr>
            <a:r>
              <a:rPr lang="en-GB" sz="1600" dirty="0">
                <a:solidFill>
                  <a:schemeClr val="tx1"/>
                </a:solidFill>
              </a:rPr>
              <a:t>what they know already</a:t>
            </a:r>
          </a:p>
          <a:p>
            <a:pPr marL="285750" indent="-285750">
              <a:buFont typeface="Arial" panose="020B0604020202020204" pitchFamily="34" charset="0"/>
              <a:buChar char="•"/>
            </a:pPr>
            <a:r>
              <a:rPr lang="en-GB" sz="1600" dirty="0">
                <a:solidFill>
                  <a:schemeClr val="tx1"/>
                </a:solidFill>
              </a:rPr>
              <a:t>how and/or where they will access the learning</a:t>
            </a: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p:txBody>
      </p:sp>
      <p:sp>
        <p:nvSpPr>
          <p:cNvPr id="5" name="Rectangle 4">
            <a:extLst>
              <a:ext uri="{FF2B5EF4-FFF2-40B4-BE49-F238E27FC236}">
                <a16:creationId xmlns:a16="http://schemas.microsoft.com/office/drawing/2014/main" id="{CC383CF9-7381-15C0-BA96-74D5D31DDC49}"/>
              </a:ext>
            </a:extLst>
          </p:cNvPr>
          <p:cNvSpPr/>
          <p:nvPr/>
        </p:nvSpPr>
        <p:spPr>
          <a:xfrm>
            <a:off x="413319" y="304745"/>
            <a:ext cx="5364026" cy="3124255"/>
          </a:xfrm>
          <a:prstGeom prst="rect">
            <a:avLst/>
          </a:prstGeom>
          <a:solidFill>
            <a:srgbClr val="00A9C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Aims</a:t>
            </a:r>
          </a:p>
          <a:p>
            <a:endParaRPr lang="en-GB" sz="1600" b="1" dirty="0">
              <a:solidFill>
                <a:schemeClr val="tx1"/>
              </a:solidFill>
            </a:endParaRPr>
          </a:p>
          <a:p>
            <a:r>
              <a:rPr lang="en-GB" sz="1600" dirty="0">
                <a:solidFill>
                  <a:schemeClr val="tx1"/>
                </a:solidFill>
              </a:rPr>
              <a:t>Consider:</a:t>
            </a:r>
          </a:p>
          <a:p>
            <a:pPr marL="285750" indent="-285750">
              <a:buFont typeface="Arial" panose="020B0604020202020204" pitchFamily="34" charset="0"/>
              <a:buChar char="•"/>
            </a:pPr>
            <a:r>
              <a:rPr lang="en-GB" sz="1600" dirty="0">
                <a:solidFill>
                  <a:schemeClr val="tx1"/>
                </a:solidFill>
              </a:rPr>
              <a:t>why have you been asked to write this content</a:t>
            </a:r>
          </a:p>
          <a:p>
            <a:pPr marL="285750" indent="-285750">
              <a:buFont typeface="Arial" panose="020B0604020202020204" pitchFamily="34" charset="0"/>
              <a:buChar char="•"/>
            </a:pPr>
            <a:r>
              <a:rPr lang="en-GB" sz="1600" dirty="0">
                <a:solidFill>
                  <a:schemeClr val="tx1"/>
                </a:solidFill>
              </a:rPr>
              <a:t>what knowledge gaps it is intended to fill</a:t>
            </a:r>
          </a:p>
          <a:p>
            <a:pPr marL="285750" indent="-285750">
              <a:buFont typeface="Arial" panose="020B0604020202020204" pitchFamily="34" charset="0"/>
              <a:buChar char="•"/>
            </a:pPr>
            <a:r>
              <a:rPr lang="en-GB" sz="1600" dirty="0">
                <a:solidFill>
                  <a:schemeClr val="tx1"/>
                </a:solidFill>
              </a:rPr>
              <a:t>will it stand alone or is it part of a blended learning programme </a:t>
            </a:r>
          </a:p>
          <a:p>
            <a:pPr marL="285750" indent="-285750">
              <a:buFont typeface="Arial" panose="020B0604020202020204" pitchFamily="34" charset="0"/>
              <a:buChar char="•"/>
            </a:pPr>
            <a:r>
              <a:rPr lang="en-GB" sz="1600" dirty="0">
                <a:solidFill>
                  <a:schemeClr val="tx1"/>
                </a:solidFill>
              </a:rPr>
              <a:t>if formal assessment is required.</a:t>
            </a:r>
          </a:p>
        </p:txBody>
      </p:sp>
      <p:sp>
        <p:nvSpPr>
          <p:cNvPr id="6" name="Rectangle 5">
            <a:extLst>
              <a:ext uri="{FF2B5EF4-FFF2-40B4-BE49-F238E27FC236}">
                <a16:creationId xmlns:a16="http://schemas.microsoft.com/office/drawing/2014/main" id="{57B79D8D-F7BE-137F-BA5C-DAB9E12271F3}"/>
              </a:ext>
            </a:extLst>
          </p:cNvPr>
          <p:cNvSpPr/>
          <p:nvPr/>
        </p:nvSpPr>
        <p:spPr>
          <a:xfrm>
            <a:off x="413319" y="3577207"/>
            <a:ext cx="5364026" cy="3124255"/>
          </a:xfrm>
          <a:prstGeom prst="rect">
            <a:avLst/>
          </a:prstGeom>
          <a:solidFill>
            <a:srgbClr val="00A9C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Learning objectives</a:t>
            </a:r>
          </a:p>
          <a:p>
            <a:endParaRPr lang="en-GB" sz="1600" b="1" dirty="0">
              <a:solidFill>
                <a:schemeClr val="tx1"/>
              </a:solidFill>
            </a:endParaRPr>
          </a:p>
          <a:p>
            <a:r>
              <a:rPr lang="en-GB" sz="1600" dirty="0">
                <a:solidFill>
                  <a:schemeClr val="tx1"/>
                </a:solidFill>
              </a:rPr>
              <a:t>Identify what your learning objectives are.</a:t>
            </a:r>
          </a:p>
          <a:p>
            <a:endParaRPr lang="en-GB" sz="1600" dirty="0">
              <a:solidFill>
                <a:schemeClr val="tx1"/>
              </a:solidFill>
            </a:endParaRPr>
          </a:p>
          <a:p>
            <a:r>
              <a:rPr lang="en-GB" sz="1600" dirty="0">
                <a:solidFill>
                  <a:schemeClr val="tx1"/>
                </a:solidFill>
              </a:rPr>
              <a:t>Learning objectives define what learners should be able to do by the end of a learning experience.  </a:t>
            </a:r>
          </a:p>
          <a:p>
            <a:endParaRPr lang="en-GB" sz="1600" dirty="0">
              <a:solidFill>
                <a:schemeClr val="tx1"/>
              </a:solidFill>
            </a:endParaRPr>
          </a:p>
          <a:p>
            <a:r>
              <a:rPr lang="en-GB" sz="1600" dirty="0">
                <a:solidFill>
                  <a:schemeClr val="tx1"/>
                </a:solidFill>
              </a:rPr>
              <a:t>Select the  drawer icon for guidance on writing learning objectives.</a:t>
            </a:r>
            <a:endParaRPr lang="en-GB" sz="1600" b="1" dirty="0">
              <a:solidFill>
                <a:schemeClr val="tx1"/>
              </a:solidFill>
            </a:endParaRPr>
          </a:p>
        </p:txBody>
      </p:sp>
      <p:sp>
        <p:nvSpPr>
          <p:cNvPr id="12" name="Rectangle 11">
            <a:extLst>
              <a:ext uri="{FF2B5EF4-FFF2-40B4-BE49-F238E27FC236}">
                <a16:creationId xmlns:a16="http://schemas.microsoft.com/office/drawing/2014/main" id="{13DEB0D1-59D5-F8AE-6158-B77D4186B565}"/>
              </a:ext>
            </a:extLst>
          </p:cNvPr>
          <p:cNvSpPr/>
          <p:nvPr/>
        </p:nvSpPr>
        <p:spPr>
          <a:xfrm>
            <a:off x="6706531" y="3577208"/>
            <a:ext cx="4974367" cy="3124254"/>
          </a:xfrm>
          <a:prstGeom prst="rect">
            <a:avLst/>
          </a:prstGeom>
          <a:solidFill>
            <a:srgbClr val="00A9C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Assets</a:t>
            </a:r>
          </a:p>
          <a:p>
            <a:endParaRPr lang="en-GB" sz="1600" b="1" dirty="0">
              <a:solidFill>
                <a:schemeClr val="tx1"/>
              </a:solidFill>
            </a:endParaRPr>
          </a:p>
          <a:p>
            <a:r>
              <a:rPr lang="en-GB" sz="1600" dirty="0">
                <a:solidFill>
                  <a:schemeClr val="tx1"/>
                </a:solidFill>
              </a:rPr>
              <a:t>Consider whether you want to include video, animation and/or audio assets in your session. </a:t>
            </a:r>
          </a:p>
          <a:p>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If the assets are available, familiarise yourself with the scripts before you write your content.</a:t>
            </a:r>
          </a:p>
          <a:p>
            <a:pPr marL="285750" indent="-285750">
              <a:buFont typeface="Arial" panose="020B0604020202020204" pitchFamily="34" charset="0"/>
              <a:buChar char="•"/>
            </a:pPr>
            <a:r>
              <a:rPr lang="en-GB" sz="1600" dirty="0">
                <a:solidFill>
                  <a:schemeClr val="tx1"/>
                </a:solidFill>
              </a:rPr>
              <a:t>If the assets need to be created, write the scripts at the same time as your content.</a:t>
            </a:r>
          </a:p>
        </p:txBody>
      </p:sp>
    </p:spTree>
    <p:custDataLst>
      <p:tags r:id="rId1"/>
    </p:custDataLst>
    <p:extLst>
      <p:ext uri="{BB962C8B-B14F-4D97-AF65-F5344CB8AC3E}">
        <p14:creationId xmlns:p14="http://schemas.microsoft.com/office/powerpoint/2010/main" val="336613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1F79CB-A89E-DB11-E036-6EE78410E1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3190E1-A56F-9364-9AE6-FFE295294770}"/>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70975"/>
            <a:ext cx="12192000" cy="6716050"/>
          </a:xfrm>
          <a:prstGeom prst="rect">
            <a:avLst/>
          </a:prstGeom>
        </p:spPr>
      </p:pic>
      <p:sp>
        <p:nvSpPr>
          <p:cNvPr id="9" name="Rectangle 8">
            <a:extLst>
              <a:ext uri="{FF2B5EF4-FFF2-40B4-BE49-F238E27FC236}">
                <a16:creationId xmlns:a16="http://schemas.microsoft.com/office/drawing/2014/main" id="{BBE26706-19FB-41AE-DAA1-673C06AC1671}"/>
              </a:ext>
            </a:extLst>
          </p:cNvPr>
          <p:cNvSpPr/>
          <p:nvPr/>
        </p:nvSpPr>
        <p:spPr>
          <a:xfrm>
            <a:off x="427175" y="247032"/>
            <a:ext cx="11529299" cy="45448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a:solidFill>
                  <a:schemeClr val="tx1"/>
                </a:solidFill>
              </a:rPr>
              <a:t>Resources</a:t>
            </a:r>
          </a:p>
          <a:p>
            <a:endParaRPr lang="en-GB" sz="1400" b="1">
              <a:solidFill>
                <a:schemeClr val="tx1"/>
              </a:solidFill>
            </a:endParaRPr>
          </a:p>
          <a:p>
            <a:r>
              <a:rPr lang="en-GB" sz="1400" b="1" u="sng">
                <a:solidFill>
                  <a:schemeClr val="tx1"/>
                </a:solidFill>
              </a:rPr>
              <a:t>Websites</a:t>
            </a:r>
          </a:p>
          <a:p>
            <a:pPr marL="342900" lvl="0" indent="-342900">
              <a:buFont typeface="Symbol" panose="05050102010706020507" pitchFamily="18" charset="2"/>
              <a:buChar char=""/>
            </a:pPr>
            <a:r>
              <a:rPr lang="en-GB" sz="1400">
                <a:solidFill>
                  <a:schemeClr val="tx1"/>
                </a:solidFill>
                <a:effectLst/>
                <a:latin typeface="Arial" panose="020B0604020202020204" pitchFamily="34" charset="0"/>
                <a:ea typeface="Times New Roman" panose="02020603050405020304" pitchFamily="18" charset="0"/>
              </a:rPr>
              <a:t>Elearning heroes. All About Learning Objectives for E-Learning. </a:t>
            </a:r>
            <a:r>
              <a:rPr lang="en-GB" sz="1400" u="sng">
                <a:solidFill>
                  <a:schemeClr val="tx1"/>
                </a:solidFill>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View website</a:t>
            </a:r>
            <a:endParaRPr lang="en-GB" sz="140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a:solidFill>
                  <a:schemeClr val="tx1"/>
                </a:solidFill>
                <a:effectLst/>
                <a:latin typeface="Arial" panose="020B0604020202020204" pitchFamily="34" charset="0"/>
                <a:ea typeface="Times New Roman" panose="02020603050405020304" pitchFamily="18" charset="0"/>
              </a:rPr>
              <a:t>Shift elearning. Writing for elearning. </a:t>
            </a:r>
            <a:r>
              <a:rPr lang="en-GB" sz="1400" u="sng">
                <a:solidFill>
                  <a:schemeClr val="tx1"/>
                </a:solidFill>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View website</a:t>
            </a:r>
            <a:endParaRPr lang="en-GB" sz="140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a:solidFill>
                  <a:schemeClr val="tx1"/>
                </a:solidFill>
                <a:effectLst/>
                <a:latin typeface="Arial" panose="020B0604020202020204" pitchFamily="34" charset="0"/>
                <a:ea typeface="Times New Roman" panose="02020603050405020304" pitchFamily="18" charset="0"/>
              </a:rPr>
              <a:t>Elearning Industry. 5 ways to create engaging elearning content. </a:t>
            </a:r>
            <a:r>
              <a:rPr lang="en-GB" sz="1400" u="sng">
                <a:solidFill>
                  <a:schemeClr val="tx1"/>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View website</a:t>
            </a:r>
            <a:endParaRPr lang="en-GB" sz="1400">
              <a:solidFill>
                <a:schemeClr val="tx1"/>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400">
                <a:solidFill>
                  <a:schemeClr val="tx1"/>
                </a:solidFill>
                <a:effectLst/>
                <a:latin typeface="Arial" panose="020B0604020202020204" pitchFamily="34" charset="0"/>
                <a:ea typeface="Times New Roman" panose="02020603050405020304" pitchFamily="18" charset="0"/>
              </a:rPr>
              <a:t>Talk LMS. How to create elearning content learners will love. </a:t>
            </a:r>
            <a:r>
              <a:rPr lang="en-GB" sz="1400" u="sng">
                <a:solidFill>
                  <a:schemeClr val="tx1"/>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View website</a:t>
            </a:r>
            <a:endParaRPr lang="en-GB" sz="1400" u="sng">
              <a:solidFill>
                <a:schemeClr val="tx1"/>
              </a:solidFill>
              <a:effectLst/>
              <a:latin typeface="Arial" panose="020B0604020202020204" pitchFamily="34" charset="0"/>
              <a:ea typeface="Times New Roman" panose="02020603050405020304" pitchFamily="18" charset="0"/>
            </a:endParaRPr>
          </a:p>
          <a:p>
            <a:endParaRPr lang="en-GB" sz="1400" b="1" u="sng">
              <a:solidFill>
                <a:schemeClr val="tx1"/>
              </a:solidFill>
              <a:latin typeface="Arial" panose="020B0604020202020204" pitchFamily="34" charset="0"/>
            </a:endParaRPr>
          </a:p>
          <a:p>
            <a:r>
              <a:rPr lang="en-GB" sz="1400" b="1" u="sng">
                <a:solidFill>
                  <a:schemeClr val="tx1"/>
                </a:solidFill>
                <a:latin typeface="Arial" panose="020B0604020202020204" pitchFamily="34" charset="0"/>
              </a:rPr>
              <a:t>NHSE Guidance</a:t>
            </a:r>
            <a:endParaRPr lang="en-GB" sz="1400">
              <a:solidFill>
                <a:schemeClr val="tx1"/>
              </a:solidFill>
              <a:effectLst/>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en-GB" sz="1400">
                <a:solidFill>
                  <a:schemeClr val="tx1"/>
                </a:solidFill>
                <a:effectLst/>
                <a:latin typeface="Arial" panose="020B0604020202020204" pitchFamily="34" charset="0"/>
                <a:ea typeface="Times New Roman" panose="02020603050405020304" pitchFamily="18" charset="0"/>
              </a:rPr>
              <a:t>NHS Content Guide. Standard for creating health content </a:t>
            </a:r>
            <a:r>
              <a:rPr lang="en-GB" sz="1400" u="sng">
                <a:solidFill>
                  <a:schemeClr val="tx1"/>
                </a:solidFill>
                <a:effectLst/>
                <a:latin typeface="Arial" panose="020B060402020202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View website</a:t>
            </a:r>
            <a:endParaRPr lang="en-GB" sz="140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a:solidFill>
                  <a:schemeClr val="tx1"/>
                </a:solidFill>
                <a:effectLst/>
                <a:latin typeface="Arial" panose="020B0604020202020204" pitchFamily="34" charset="0"/>
                <a:ea typeface="Times New Roman" panose="02020603050405020304" pitchFamily="18" charset="0"/>
              </a:rPr>
              <a:t>NHS Content Guide. Inclusive content. </a:t>
            </a:r>
            <a:r>
              <a:rPr lang="en-GB" sz="1400" u="sng">
                <a:solidFill>
                  <a:schemeClr val="tx1"/>
                </a:solidFill>
                <a:effectLst/>
                <a:latin typeface="Arial" panose="020B0604020202020204" pitchFamily="34" charset="0"/>
                <a:ea typeface="Times New Roman" panose="02020603050405020304" pitchFamily="18" charset="0"/>
                <a:hlinkClick r:id="rId10">
                  <a:extLst>
                    <a:ext uri="{A12FA001-AC4F-418D-AE19-62706E023703}">
                      <ahyp:hlinkClr xmlns:ahyp="http://schemas.microsoft.com/office/drawing/2018/hyperlinkcolor" val="tx"/>
                    </a:ext>
                  </a:extLst>
                </a:hlinkClick>
              </a:rPr>
              <a:t>View website</a:t>
            </a:r>
            <a:endParaRPr lang="en-GB" sz="140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a:solidFill>
                  <a:schemeClr val="tx1"/>
                </a:solidFill>
                <a:effectLst/>
                <a:latin typeface="Arial" panose="020B0604020202020204" pitchFamily="34" charset="0"/>
                <a:ea typeface="Times New Roman" panose="02020603050405020304" pitchFamily="18" charset="0"/>
              </a:rPr>
              <a:t>NHS Digital Service Manual. Accessibility. Guidance for content . </a:t>
            </a:r>
            <a:r>
              <a:rPr lang="en-GB" sz="1400" u="sng">
                <a:solidFill>
                  <a:schemeClr val="tx1"/>
                </a:solidFill>
                <a:effectLst/>
                <a:latin typeface="Arial" panose="020B0604020202020204" pitchFamily="34" charset="0"/>
                <a:ea typeface="Times New Roman" panose="02020603050405020304" pitchFamily="18" charset="0"/>
                <a:hlinkClick r:id="rId11">
                  <a:extLst>
                    <a:ext uri="{A12FA001-AC4F-418D-AE19-62706E023703}">
                      <ahyp:hlinkClr xmlns:ahyp="http://schemas.microsoft.com/office/drawing/2018/hyperlinkcolor" val="tx"/>
                    </a:ext>
                  </a:extLst>
                </a:hlinkClick>
              </a:rPr>
              <a:t>View website</a:t>
            </a:r>
            <a:endParaRPr lang="en-GB" sz="1400" u="sng">
              <a:solidFill>
                <a:schemeClr val="tx1"/>
              </a:solidFill>
              <a:effectLst/>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en-GB" sz="1400">
                <a:solidFill>
                  <a:schemeClr val="tx1"/>
                </a:solidFill>
                <a:latin typeface="Arial" panose="020B0604020202020204" pitchFamily="34" charset="0"/>
                <a:ea typeface="Times New Roman" panose="02020603050405020304" pitchFamily="18" charset="0"/>
              </a:rPr>
              <a:t>NHSE Readability tool. </a:t>
            </a:r>
            <a:r>
              <a:rPr lang="en-GB" sz="1400">
                <a:solidFill>
                  <a:schemeClr val="tx1"/>
                </a:solidFill>
                <a:latin typeface="Arial" panose="020B0604020202020204" pitchFamily="34" charset="0"/>
                <a:ea typeface="Times New Roman" panose="02020603050405020304" pitchFamily="18" charset="0"/>
                <a:hlinkClick r:id="rId12"/>
              </a:rPr>
              <a:t>View website</a:t>
            </a:r>
            <a:endParaRPr lang="en-GB" sz="1400">
              <a:solidFill>
                <a:schemeClr val="tx1"/>
              </a:solidFill>
              <a:effectLst/>
              <a:latin typeface="Arial" panose="020B0604020202020204" pitchFamily="34" charset="0"/>
              <a:ea typeface="Times New Roman" panose="02020603050405020304" pitchFamily="18" charset="0"/>
            </a:endParaRPr>
          </a:p>
          <a:p>
            <a:endParaRPr lang="en-GB" sz="1400" b="1" u="sng">
              <a:solidFill>
                <a:schemeClr val="tx1"/>
              </a:solidFill>
            </a:endParaRPr>
          </a:p>
          <a:p>
            <a:r>
              <a:rPr lang="en-GB" sz="1400" b="1" u="sng">
                <a:solidFill>
                  <a:schemeClr val="tx1"/>
                </a:solidFill>
              </a:rPr>
              <a:t>Documents</a:t>
            </a:r>
          </a:p>
          <a:p>
            <a:pPr marL="285750" indent="-285750">
              <a:buFont typeface="Arial" panose="020B0604020202020204" pitchFamily="34" charset="0"/>
              <a:buChar char="•"/>
            </a:pPr>
            <a:r>
              <a:rPr lang="en-GB" sz="1400">
                <a:solidFill>
                  <a:schemeClr val="tx1"/>
                </a:solidFill>
              </a:rPr>
              <a:t>NHSE TEL. Session plan example.</a:t>
            </a:r>
          </a:p>
          <a:p>
            <a:pPr marL="285750" indent="-285750">
              <a:buFont typeface="Arial" panose="020B0604020202020204" pitchFamily="34" charset="0"/>
              <a:buChar char="•"/>
            </a:pPr>
            <a:r>
              <a:rPr lang="en-GB" sz="1400">
                <a:solidFill>
                  <a:schemeClr val="tx1"/>
                </a:solidFill>
              </a:rPr>
              <a:t>NHSE TEL. Content document example.</a:t>
            </a:r>
          </a:p>
          <a:p>
            <a:pPr marL="285750" indent="-285750">
              <a:buFont typeface="Arial" panose="020B0604020202020204" pitchFamily="34" charset="0"/>
              <a:buChar char="•"/>
            </a:pPr>
            <a:r>
              <a:rPr lang="en-GB" sz="1400">
                <a:solidFill>
                  <a:schemeClr val="tx1"/>
                </a:solidFill>
              </a:rPr>
              <a:t>NHSE TEL. Content plan example.</a:t>
            </a:r>
          </a:p>
          <a:p>
            <a:pPr marL="285750" indent="-285750">
              <a:buFont typeface="Arial" panose="020B0604020202020204" pitchFamily="34" charset="0"/>
              <a:buChar char="•"/>
            </a:pPr>
            <a:r>
              <a:rPr lang="en-GB" sz="1400">
                <a:solidFill>
                  <a:schemeClr val="tx1"/>
                </a:solidFill>
              </a:rPr>
              <a:t>NHSE TEL. Writing questions for formal assessments.</a:t>
            </a:r>
          </a:p>
          <a:p>
            <a:pPr marL="285750" indent="-285750">
              <a:buFont typeface="Arial" panose="020B0604020202020204" pitchFamily="34" charset="0"/>
              <a:buChar char="•"/>
            </a:pPr>
            <a:r>
              <a:rPr lang="en-GB" sz="1400">
                <a:solidFill>
                  <a:schemeClr val="tx1"/>
                </a:solidFill>
              </a:rPr>
              <a:t>NHSE TEL. Animation script writing guidelines.</a:t>
            </a:r>
          </a:p>
          <a:p>
            <a:pPr marL="285750" indent="-285750">
              <a:buFont typeface="Arial" panose="020B0604020202020204" pitchFamily="34" charset="0"/>
              <a:buChar char="•"/>
            </a:pPr>
            <a:endParaRPr lang="en-GB" sz="1400">
              <a:solidFill>
                <a:schemeClr val="tx1"/>
              </a:solidFill>
            </a:endParaRPr>
          </a:p>
          <a:p>
            <a:endParaRPr lang="en-GB" sz="1400">
              <a:solidFill>
                <a:schemeClr val="tx1"/>
              </a:solidFill>
            </a:endParaRPr>
          </a:p>
          <a:p>
            <a:endParaRPr lang="en-GB" sz="1400">
              <a:solidFill>
                <a:schemeClr val="tx1"/>
              </a:solidFill>
            </a:endParaRPr>
          </a:p>
          <a:p>
            <a:endParaRPr lang="en-GB" sz="1400">
              <a:solidFill>
                <a:schemeClr val="tx1"/>
              </a:solidFill>
            </a:endParaRPr>
          </a:p>
          <a:p>
            <a:endParaRPr lang="en-GB" sz="1400">
              <a:solidFill>
                <a:schemeClr val="tx1"/>
              </a:solidFill>
            </a:endParaRPr>
          </a:p>
          <a:p>
            <a:endParaRPr lang="en-GB" sz="1400">
              <a:solidFill>
                <a:schemeClr val="tx1"/>
              </a:solidFill>
            </a:endParaRPr>
          </a:p>
          <a:p>
            <a:endParaRPr lang="en-GB" sz="1400">
              <a:solidFill>
                <a:schemeClr val="tx1"/>
              </a:solidFill>
            </a:endParaRPr>
          </a:p>
        </p:txBody>
      </p:sp>
      <p:sp>
        <p:nvSpPr>
          <p:cNvPr id="3" name="Rectangle 2">
            <a:extLst>
              <a:ext uri="{FF2B5EF4-FFF2-40B4-BE49-F238E27FC236}">
                <a16:creationId xmlns:a16="http://schemas.microsoft.com/office/drawing/2014/main" id="{A763EC2A-D926-8C08-84F1-87D9A2072841}"/>
              </a:ext>
            </a:extLst>
          </p:cNvPr>
          <p:cNvSpPr/>
          <p:nvPr/>
        </p:nvSpPr>
        <p:spPr>
          <a:xfrm>
            <a:off x="427175" y="4879934"/>
            <a:ext cx="11529299" cy="881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rPr>
              <a:t>References</a:t>
            </a:r>
          </a:p>
          <a:p>
            <a:r>
              <a:rPr lang="en-GB" sz="1400" b="1" dirty="0">
                <a:solidFill>
                  <a:schemeClr val="tx1"/>
                </a:solidFill>
              </a:rPr>
              <a:t>1| </a:t>
            </a:r>
            <a:r>
              <a:rPr lang="en-GB" sz="1400" dirty="0">
                <a:hlinkClick r:id="rId13"/>
              </a:rPr>
              <a:t>A Quick Guide to Referencing | Cite Your Sources Correctly (scribbr.co.uk)</a:t>
            </a:r>
            <a:endParaRPr lang="en-GB" sz="1400" b="1"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sp>
        <p:nvSpPr>
          <p:cNvPr id="4" name="Rectangle 3">
            <a:extLst>
              <a:ext uri="{FF2B5EF4-FFF2-40B4-BE49-F238E27FC236}">
                <a16:creationId xmlns:a16="http://schemas.microsoft.com/office/drawing/2014/main" id="{CB2C5F48-2166-DAEF-45BE-1C990AC904AC}"/>
              </a:ext>
            </a:extLst>
          </p:cNvPr>
          <p:cNvSpPr/>
          <p:nvPr/>
        </p:nvSpPr>
        <p:spPr>
          <a:xfrm>
            <a:off x="427175" y="5817304"/>
            <a:ext cx="11529299" cy="881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a:solidFill>
                  <a:schemeClr val="tx1"/>
                </a:solidFill>
              </a:rPr>
              <a:t>Author</a:t>
            </a:r>
          </a:p>
          <a:p>
            <a:r>
              <a:rPr lang="en-GB" sz="1400">
                <a:solidFill>
                  <a:schemeClr val="tx1"/>
                </a:solidFill>
              </a:rPr>
              <a:t>This session was created by the </a:t>
            </a:r>
            <a:r>
              <a:rPr lang="en-GB" sz="1400">
                <a:hlinkClick r:id="rId14"/>
              </a:rPr>
              <a:t>NHSE Technology Enhanced Learning Content Development Team</a:t>
            </a:r>
            <a:endParaRPr lang="en-GB" sz="1400">
              <a:solidFill>
                <a:schemeClr val="tx1"/>
              </a:solidFill>
            </a:endParaRPr>
          </a:p>
          <a:p>
            <a:endParaRPr lang="en-GB" sz="1400">
              <a:solidFill>
                <a:schemeClr val="tx1"/>
              </a:solidFill>
            </a:endParaRPr>
          </a:p>
        </p:txBody>
      </p:sp>
    </p:spTree>
    <p:custDataLst>
      <p:tags r:id="rId1"/>
    </p:custDataLst>
    <p:extLst>
      <p:ext uri="{BB962C8B-B14F-4D97-AF65-F5344CB8AC3E}">
        <p14:creationId xmlns:p14="http://schemas.microsoft.com/office/powerpoint/2010/main" val="401298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ED937-4895-61EF-FF9C-DC2EBF56E6BF}"/>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894369" cy="1602735"/>
          </a:xfrm>
          <a:prstGeom prst="rect">
            <a:avLst/>
          </a:prstGeom>
          <a:solidFill>
            <a:srgbClr val="D0EEF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The boundaries of best practice (Conversation)</a:t>
            </a:r>
            <a:endParaRPr lang="en-GB" b="1">
              <a:solidFill>
                <a:schemeClr val="tx1"/>
              </a:solidFill>
            </a:endParaRPr>
          </a:p>
        </p:txBody>
      </p:sp>
      <p:sp>
        <p:nvSpPr>
          <p:cNvPr id="3" name="TextBox 2">
            <a:extLst>
              <a:ext uri="{FF2B5EF4-FFF2-40B4-BE49-F238E27FC236}">
                <a16:creationId xmlns:a16="http://schemas.microsoft.com/office/drawing/2014/main" id="{C0E12BFD-23EA-C1DE-2594-DC701281972F}"/>
              </a:ext>
            </a:extLst>
          </p:cNvPr>
          <p:cNvSpPr txBox="1">
            <a:spLocks noChangeArrowheads="1"/>
          </p:cNvSpPr>
          <p:nvPr/>
        </p:nvSpPr>
        <p:spPr bwMode="auto">
          <a:xfrm>
            <a:off x="1358345" y="767175"/>
            <a:ext cx="9516849"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dirty="0">
                <a:latin typeface="Arial" panose="020B0604020202020204" pitchFamily="34" charset="0"/>
                <a:cs typeface="Arial" panose="020B0604020202020204" pitchFamily="34" charset="0"/>
              </a:rPr>
              <a:t>Another aspect to consider when planning an elearning session is understanding the medium's strengths and limitations.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Select the  arrow icon to reveal the key points of elearning best practice.</a:t>
            </a:r>
            <a:endParaRPr lang="en-GB" sz="1600" b="1" dirty="0">
              <a:highlight>
                <a:srgbClr val="FFFF00"/>
              </a:highligh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296066" y="2413484"/>
            <a:ext cx="9868335"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830E379-0F75-0FE3-B2AE-07387B266D5E}"/>
              </a:ext>
            </a:extLst>
          </p:cNvPr>
          <p:cNvSpPr txBox="1">
            <a:spLocks noChangeArrowheads="1"/>
          </p:cNvSpPr>
          <p:nvPr/>
        </p:nvSpPr>
        <p:spPr bwMode="auto">
          <a:xfrm>
            <a:off x="3647827" y="3554260"/>
            <a:ext cx="4896346"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Conversation background</a:t>
            </a:r>
          </a:p>
          <a:p>
            <a:pPr algn="ctr"/>
            <a:r>
              <a:rPr lang="en-GB" sz="1600" b="1">
                <a:latin typeface="Arial" panose="020B0604020202020204" pitchFamily="34" charset="0"/>
                <a:cs typeface="Arial" panose="020B0604020202020204" pitchFamily="34" charset="0"/>
              </a:rPr>
              <a:t>1024</a:t>
            </a:r>
            <a:r>
              <a:rPr lang="en-GB" sz="1600" b="1">
                <a:solidFill>
                  <a:schemeClr val="tx1"/>
                </a:solidFill>
                <a:latin typeface="Arial" panose="020B0604020202020204" pitchFamily="34" charset="0"/>
                <a:cs typeface="Arial" panose="020B0604020202020204" pitchFamily="34" charset="0"/>
              </a:rPr>
              <a:t> x 400</a:t>
            </a:r>
          </a:p>
          <a:p>
            <a:endParaRPr lang="en-GB" altLang="en-US" sz="1600">
              <a:latin typeface="Verdana"/>
              <a:ea typeface="Verdana"/>
            </a:endParaRPr>
          </a:p>
          <a:p>
            <a:endParaRPr lang="en-GB" altLang="en-US" sz="1600"/>
          </a:p>
        </p:txBody>
      </p:sp>
      <p:sp>
        <p:nvSpPr>
          <p:cNvPr id="4" name="Rectangle 3">
            <a:extLst>
              <a:ext uri="{FF2B5EF4-FFF2-40B4-BE49-F238E27FC236}">
                <a16:creationId xmlns:a16="http://schemas.microsoft.com/office/drawing/2014/main" id="{27D227A0-2E70-F7A1-D448-665520B44352}"/>
              </a:ext>
            </a:extLst>
          </p:cNvPr>
          <p:cNvSpPr/>
          <p:nvPr/>
        </p:nvSpPr>
        <p:spPr>
          <a:xfrm>
            <a:off x="10764955" y="5783273"/>
            <a:ext cx="399446" cy="376827"/>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tx1"/>
                </a:solidFill>
                <a:latin typeface="Arial"/>
                <a:cs typeface="Arial"/>
              </a:rPr>
              <a:t>&gt;</a:t>
            </a:r>
            <a:endParaRPr lang="en-GB" sz="3200" b="1">
              <a:solidFill>
                <a:schemeClr val="tx1"/>
              </a:solidFill>
            </a:endParaRPr>
          </a:p>
        </p:txBody>
      </p:sp>
      <p:sp>
        <p:nvSpPr>
          <p:cNvPr id="5" name="Rectangle 4">
            <a:extLst>
              <a:ext uri="{FF2B5EF4-FFF2-40B4-BE49-F238E27FC236}">
                <a16:creationId xmlns:a16="http://schemas.microsoft.com/office/drawing/2014/main" id="{F4DD75D1-1F5C-B3D1-54CB-0D8D22E633CF}"/>
              </a:ext>
            </a:extLst>
          </p:cNvPr>
          <p:cNvSpPr/>
          <p:nvPr/>
        </p:nvSpPr>
        <p:spPr>
          <a:xfrm rot="10800000">
            <a:off x="1336942" y="5788638"/>
            <a:ext cx="399446" cy="376827"/>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tx1"/>
                </a:solidFill>
                <a:latin typeface="Arial"/>
                <a:cs typeface="Arial"/>
              </a:rPr>
              <a:t>&gt;</a:t>
            </a:r>
            <a:endParaRPr lang="en-GB" sz="3200" b="1">
              <a:solidFill>
                <a:schemeClr val="tx1"/>
              </a:solidFill>
            </a:endParaRPr>
          </a:p>
        </p:txBody>
      </p:sp>
      <p:pic>
        <p:nvPicPr>
          <p:cNvPr id="9" name="Picture 8" descr="A blue squares on a grey background&#10;&#10;Description automatically generated">
            <a:extLst>
              <a:ext uri="{FF2B5EF4-FFF2-40B4-BE49-F238E27FC236}">
                <a16:creationId xmlns:a16="http://schemas.microsoft.com/office/drawing/2014/main" id="{4ABAD366-6872-0D2B-885F-62F327FCC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078" y="2460899"/>
            <a:ext cx="9753600" cy="3810000"/>
          </a:xfrm>
          <a:prstGeom prst="rect">
            <a:avLst/>
          </a:prstGeom>
        </p:spPr>
      </p:pic>
      <p:sp>
        <p:nvSpPr>
          <p:cNvPr id="6" name="Rectangle 5">
            <a:extLst>
              <a:ext uri="{FF2B5EF4-FFF2-40B4-BE49-F238E27FC236}">
                <a16:creationId xmlns:a16="http://schemas.microsoft.com/office/drawing/2014/main" id="{51F21F45-E3E7-6F1E-E669-30F4040C71E7}"/>
              </a:ext>
            </a:extLst>
          </p:cNvPr>
          <p:cNvSpPr/>
          <p:nvPr/>
        </p:nvSpPr>
        <p:spPr>
          <a:xfrm>
            <a:off x="2626517" y="3179906"/>
            <a:ext cx="6980504" cy="2712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1 of 3: Present the key points</a:t>
            </a:r>
          </a:p>
          <a:p>
            <a:endParaRPr lang="en-GB" sz="1600" b="1" dirty="0">
              <a:solidFill>
                <a:schemeClr val="tx1"/>
              </a:solidFill>
            </a:endParaRPr>
          </a:p>
          <a:p>
            <a:r>
              <a:rPr lang="en-GB" sz="1600" dirty="0">
                <a:solidFill>
                  <a:schemeClr val="tx1"/>
                </a:solidFill>
              </a:rPr>
              <a:t>elearning communicates the key learning points of a topic in a way that can be easily retained. </a:t>
            </a:r>
          </a:p>
          <a:p>
            <a:endParaRPr lang="en-GB" sz="1600" dirty="0">
              <a:solidFill>
                <a:schemeClr val="tx1"/>
              </a:solidFill>
            </a:endParaRPr>
          </a:p>
          <a:p>
            <a:r>
              <a:rPr lang="en-GB" sz="1600" dirty="0">
                <a:solidFill>
                  <a:schemeClr val="tx1"/>
                </a:solidFill>
              </a:rPr>
              <a:t>Think of key learning points as the study notes a student would take in a lecture or from a textbook when revising.</a:t>
            </a:r>
          </a:p>
          <a:p>
            <a:endParaRPr lang="en-GB" sz="1600" dirty="0">
              <a:solidFill>
                <a:schemeClr val="tx1"/>
              </a:solidFill>
            </a:endParaRPr>
          </a:p>
          <a:p>
            <a:r>
              <a:rPr lang="en-GB" sz="1600" dirty="0">
                <a:solidFill>
                  <a:schemeClr val="tx1"/>
                </a:solidFill>
              </a:rPr>
              <a:t>You can signpost learners to sources of more detailed information and encourage then to find out more.</a:t>
            </a:r>
          </a:p>
        </p:txBody>
      </p:sp>
    </p:spTree>
    <p:custDataLst>
      <p:tags r:id="rId1"/>
    </p:custDataLst>
    <p:extLst>
      <p:ext uri="{BB962C8B-B14F-4D97-AF65-F5344CB8AC3E}">
        <p14:creationId xmlns:p14="http://schemas.microsoft.com/office/powerpoint/2010/main" val="22550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12154E-153C-5B6D-93F4-A7E38D08B9A3}"/>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4" name="Rectangle 3">
            <a:extLst>
              <a:ext uri="{FF2B5EF4-FFF2-40B4-BE49-F238E27FC236}">
                <a16:creationId xmlns:a16="http://schemas.microsoft.com/office/drawing/2014/main" id="{D6E8D253-63DE-27CD-0CC7-875D5D76AD17}"/>
              </a:ext>
            </a:extLst>
          </p:cNvPr>
          <p:cNvSpPr/>
          <p:nvPr/>
        </p:nvSpPr>
        <p:spPr>
          <a:xfrm>
            <a:off x="344047" y="675501"/>
            <a:ext cx="11847953" cy="2369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2 of 3: Less is more</a:t>
            </a:r>
          </a:p>
          <a:p>
            <a:endParaRPr lang="en-GB" sz="1600" dirty="0">
              <a:solidFill>
                <a:schemeClr val="tx1"/>
              </a:solidFill>
            </a:endParaRPr>
          </a:p>
          <a:p>
            <a:r>
              <a:rPr lang="en-GB" sz="1600" dirty="0">
                <a:solidFill>
                  <a:schemeClr val="tx1"/>
                </a:solidFill>
              </a:rPr>
              <a:t>Be concise and to the point, use as few words as possible.</a:t>
            </a:r>
          </a:p>
          <a:p>
            <a:endParaRPr lang="en-GB" sz="1600" dirty="0">
              <a:solidFill>
                <a:schemeClr val="tx1"/>
              </a:solidFill>
            </a:endParaRPr>
          </a:p>
          <a:p>
            <a:r>
              <a:rPr lang="en-GB" sz="1600" dirty="0">
                <a:solidFill>
                  <a:schemeClr val="tx1"/>
                </a:solidFill>
              </a:rPr>
              <a:t>If you include too much detail or too much content your learner will spend more time interpreting content and less time retaining knowledge.</a:t>
            </a:r>
          </a:p>
        </p:txBody>
      </p:sp>
      <p:sp>
        <p:nvSpPr>
          <p:cNvPr id="6" name="Rectangle 5">
            <a:extLst>
              <a:ext uri="{FF2B5EF4-FFF2-40B4-BE49-F238E27FC236}">
                <a16:creationId xmlns:a16="http://schemas.microsoft.com/office/drawing/2014/main" id="{57B79D8D-F7BE-137F-BA5C-DAB9E12271F3}"/>
              </a:ext>
            </a:extLst>
          </p:cNvPr>
          <p:cNvSpPr/>
          <p:nvPr/>
        </p:nvSpPr>
        <p:spPr>
          <a:xfrm>
            <a:off x="364817" y="3592764"/>
            <a:ext cx="11847953" cy="2188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3 of 3: Know your limits</a:t>
            </a:r>
          </a:p>
          <a:p>
            <a:endParaRPr lang="en-GB" sz="1600" b="1" dirty="0">
              <a:solidFill>
                <a:schemeClr val="tx1"/>
              </a:solidFill>
            </a:endParaRPr>
          </a:p>
          <a:p>
            <a:r>
              <a:rPr lang="en-GB" sz="1600" dirty="0">
                <a:solidFill>
                  <a:schemeClr val="tx1"/>
                </a:solidFill>
              </a:rPr>
              <a:t>To support maximum learner engagement and knowledge retention, NHSE TEL elearning sessions should include a maximum of:</a:t>
            </a:r>
          </a:p>
          <a:p>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3500 to 4500 words</a:t>
            </a:r>
          </a:p>
          <a:p>
            <a:pPr marL="285750" indent="-285750">
              <a:buFont typeface="Arial" panose="020B0604020202020204" pitchFamily="34" charset="0"/>
              <a:buChar char="•"/>
            </a:pPr>
            <a:r>
              <a:rPr lang="en-GB" sz="1600" dirty="0">
                <a:solidFill>
                  <a:schemeClr val="tx1"/>
                </a:solidFill>
              </a:rPr>
              <a:t>4 to 5 learning objectives</a:t>
            </a:r>
          </a:p>
          <a:p>
            <a:endParaRPr lang="en-GB" sz="1600" dirty="0">
              <a:solidFill>
                <a:schemeClr val="tx1"/>
              </a:solidFill>
            </a:endParaRPr>
          </a:p>
          <a:p>
            <a:r>
              <a:rPr lang="en-GB" sz="1600" dirty="0">
                <a:solidFill>
                  <a:schemeClr val="tx1"/>
                </a:solidFill>
              </a:rPr>
              <a:t>If you can’t cover what you need to within these limits, consider the need for multiple sessions.</a:t>
            </a:r>
          </a:p>
        </p:txBody>
      </p:sp>
    </p:spTree>
    <p:custDataLst>
      <p:tags r:id="rId1"/>
    </p:custDataLst>
    <p:extLst>
      <p:ext uri="{BB962C8B-B14F-4D97-AF65-F5344CB8AC3E}">
        <p14:creationId xmlns:p14="http://schemas.microsoft.com/office/powerpoint/2010/main" val="215190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ED937-4895-61EF-FF9C-DC2EBF56E6BF}"/>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2" name="Rectangle 11">
            <a:extLst>
              <a:ext uri="{FF2B5EF4-FFF2-40B4-BE49-F238E27FC236}">
                <a16:creationId xmlns:a16="http://schemas.microsoft.com/office/drawing/2014/main" id="{4A445EB8-59CB-4B86-9032-8A1C7F7E4456}"/>
              </a:ext>
            </a:extLst>
          </p:cNvPr>
          <p:cNvSpPr/>
          <p:nvPr/>
        </p:nvSpPr>
        <p:spPr>
          <a:xfrm>
            <a:off x="6380826" y="799401"/>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698685E-299D-12DF-C705-FA5D2AE26B16}"/>
              </a:ext>
            </a:extLst>
          </p:cNvPr>
          <p:cNvSpPr/>
          <p:nvPr/>
        </p:nvSpPr>
        <p:spPr>
          <a:xfrm>
            <a:off x="1236959" y="799401"/>
            <a:ext cx="4983731" cy="3676737"/>
          </a:xfrm>
          <a:prstGeom prst="rect">
            <a:avLst/>
          </a:prstGeom>
          <a:solidFill>
            <a:srgbClr val="D0EEF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Create a session plan (text/reveal)</a:t>
            </a:r>
            <a:endParaRPr lang="en-GB" b="1">
              <a:solidFill>
                <a:schemeClr val="tx1"/>
              </a:solidFill>
            </a:endParaRPr>
          </a:p>
        </p:txBody>
      </p:sp>
      <p:sp>
        <p:nvSpPr>
          <p:cNvPr id="13" name="TextBox 12">
            <a:extLst>
              <a:ext uri="{FF2B5EF4-FFF2-40B4-BE49-F238E27FC236}">
                <a16:creationId xmlns:a16="http://schemas.microsoft.com/office/drawing/2014/main" id="{B9E37DC6-D8BE-0523-6DB6-9645D7B3FE6A}"/>
              </a:ext>
            </a:extLst>
          </p:cNvPr>
          <p:cNvSpPr txBox="1">
            <a:spLocks noChangeArrowheads="1"/>
          </p:cNvSpPr>
          <p:nvPr/>
        </p:nvSpPr>
        <p:spPr bwMode="auto">
          <a:xfrm>
            <a:off x="7151275" y="2139855"/>
            <a:ext cx="3605919"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Session plan icon Reveal graphic</a:t>
            </a:r>
          </a:p>
          <a:p>
            <a:pPr algn="ctr"/>
            <a:r>
              <a:rPr lang="en-GB" sz="1600" b="1">
                <a:solidFill>
                  <a:schemeClr val="tx1"/>
                </a:solidFill>
                <a:latin typeface="Arial" panose="020B0604020202020204" pitchFamily="34" charset="0"/>
                <a:cs typeface="Arial" panose="020B0604020202020204" pitchFamily="34" charset="0"/>
              </a:rPr>
              <a:t>512 x 400</a:t>
            </a:r>
          </a:p>
          <a:p>
            <a:endParaRPr lang="en-GB" altLang="en-US" sz="1600">
              <a:latin typeface="Verdana"/>
              <a:ea typeface="Verdana"/>
            </a:endParaRPr>
          </a:p>
          <a:p>
            <a:endParaRPr lang="en-GB" altLang="en-US" sz="1600"/>
          </a:p>
        </p:txBody>
      </p:sp>
      <p:sp>
        <p:nvSpPr>
          <p:cNvPr id="15" name="TextBox 14">
            <a:extLst>
              <a:ext uri="{FF2B5EF4-FFF2-40B4-BE49-F238E27FC236}">
                <a16:creationId xmlns:a16="http://schemas.microsoft.com/office/drawing/2014/main" id="{93498911-7BB9-256C-4746-549BA35D223E}"/>
              </a:ext>
            </a:extLst>
          </p:cNvPr>
          <p:cNvSpPr txBox="1">
            <a:spLocks noChangeArrowheads="1"/>
          </p:cNvSpPr>
          <p:nvPr/>
        </p:nvSpPr>
        <p:spPr bwMode="auto">
          <a:xfrm>
            <a:off x="1466380" y="936708"/>
            <a:ext cx="4504928" cy="329320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dirty="0">
              <a:latin typeface="Arial" panose="020B0604020202020204" pitchFamily="34" charset="0"/>
              <a:cs typeface="Arial" panose="020B0604020202020204" pitchFamily="34" charset="0"/>
            </a:endParaRPr>
          </a:p>
          <a:p>
            <a:r>
              <a:rPr lang="en-GB" sz="1600" b="0" dirty="0">
                <a:latin typeface="Arial" panose="020B0604020202020204" pitchFamily="34" charset="0"/>
                <a:cs typeface="Arial" panose="020B0604020202020204" pitchFamily="34" charset="0"/>
              </a:rPr>
              <a:t>When you are clear about what you want to achieve in your session, document the details in a session plan.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Select the hyperlink to </a:t>
            </a:r>
            <a:r>
              <a:rPr lang="en-GB" sz="1600" u="sng" dirty="0">
                <a:solidFill>
                  <a:srgbClr val="0070C0"/>
                </a:solidFill>
                <a:latin typeface="Arial" panose="020B0604020202020204" pitchFamily="34" charset="0"/>
                <a:cs typeface="Arial" panose="020B0604020202020204" pitchFamily="34" charset="0"/>
              </a:rPr>
              <a:t>download the plan for this session</a:t>
            </a:r>
            <a:r>
              <a:rPr lang="en-GB" sz="1600" dirty="0">
                <a:latin typeface="Arial" panose="020B0604020202020204" pitchFamily="34" charset="0"/>
                <a:cs typeface="Arial" panose="020B0604020202020204" pitchFamily="34" charset="0"/>
              </a:rPr>
              <a:t>. You can use this as a template for your own.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Select the arrow to reveal some tips from learning designers to help you complete your session plan.</a:t>
            </a:r>
          </a:p>
          <a:p>
            <a:endParaRPr lang="en-GB" sz="16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A8FB2F5-61D3-30B8-4576-14FDDCFB689D}"/>
              </a:ext>
            </a:extLst>
          </p:cNvPr>
          <p:cNvSpPr/>
          <p:nvPr/>
        </p:nvSpPr>
        <p:spPr>
          <a:xfrm>
            <a:off x="6380826" y="799401"/>
            <a:ext cx="399446" cy="3676737"/>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tx1"/>
                </a:solidFill>
                <a:latin typeface="Arial"/>
                <a:cs typeface="Arial"/>
              </a:rPr>
              <a:t>&gt;</a:t>
            </a:r>
            <a:endParaRPr lang="en-GB" sz="3200" b="1">
              <a:solidFill>
                <a:schemeClr val="tx1"/>
              </a:solidFill>
            </a:endParaRPr>
          </a:p>
        </p:txBody>
      </p:sp>
      <p:sp>
        <p:nvSpPr>
          <p:cNvPr id="24" name="Rectangle 23">
            <a:extLst>
              <a:ext uri="{FF2B5EF4-FFF2-40B4-BE49-F238E27FC236}">
                <a16:creationId xmlns:a16="http://schemas.microsoft.com/office/drawing/2014/main" id="{EC8B04F4-EA39-696C-16C4-1482C56E2D58}"/>
              </a:ext>
            </a:extLst>
          </p:cNvPr>
          <p:cNvSpPr/>
          <p:nvPr/>
        </p:nvSpPr>
        <p:spPr>
          <a:xfrm>
            <a:off x="1308566" y="4613446"/>
            <a:ext cx="9855835" cy="1953609"/>
          </a:xfrm>
          <a:prstGeom prst="rect">
            <a:avLst/>
          </a:prstGeom>
          <a:solidFill>
            <a:srgbClr val="D0EEF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latin typeface="Arial" panose="020B0604020202020204" pitchFamily="34" charset="0"/>
                <a:cs typeface="Arial" panose="020B0604020202020204" pitchFamily="34" charset="0"/>
              </a:rPr>
              <a:t>Before you start writing your content, your session plan should be reviewed and signed off by your clinical or project lead. </a:t>
            </a:r>
          </a:p>
          <a:p>
            <a:endParaRPr lang="en-GB" sz="1800">
              <a:solidFill>
                <a:schemeClr val="tx1"/>
              </a:solidFill>
              <a:latin typeface="Arial" panose="020B0604020202020204" pitchFamily="34" charset="0"/>
              <a:cs typeface="Arial" panose="020B0604020202020204" pitchFamily="34" charset="0"/>
            </a:endParaRPr>
          </a:p>
          <a:p>
            <a:r>
              <a:rPr lang="en-GB" sz="1800">
                <a:solidFill>
                  <a:schemeClr val="tx1"/>
                </a:solidFill>
                <a:latin typeface="Arial" panose="020B0604020202020204" pitchFamily="34" charset="0"/>
                <a:cs typeface="Arial" panose="020B0604020202020204" pitchFamily="34" charset="0"/>
              </a:rPr>
              <a:t>It should then be submitted to the NHSE TEL team, who may request clarification or amendment of some of the details.</a:t>
            </a:r>
          </a:p>
        </p:txBody>
      </p:sp>
      <p:pic>
        <p:nvPicPr>
          <p:cNvPr id="4" name="Picture 3" descr="A clipboard with check marks&#10;&#10;Description automatically generated">
            <a:extLst>
              <a:ext uri="{FF2B5EF4-FFF2-40B4-BE49-F238E27FC236}">
                <a16:creationId xmlns:a16="http://schemas.microsoft.com/office/drawing/2014/main" id="{5C99C09D-6E45-2256-E32C-ED42B2A99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0826" y="926553"/>
            <a:ext cx="4876800" cy="3810000"/>
          </a:xfrm>
          <a:prstGeom prst="rect">
            <a:avLst/>
          </a:prstGeom>
        </p:spPr>
      </p:pic>
    </p:spTree>
    <p:custDataLst>
      <p:tags r:id="rId1"/>
    </p:custDataLst>
    <p:extLst>
      <p:ext uri="{BB962C8B-B14F-4D97-AF65-F5344CB8AC3E}">
        <p14:creationId xmlns:p14="http://schemas.microsoft.com/office/powerpoint/2010/main" val="184980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8404F-CFF8-9B4F-3B42-591221B798C5}"/>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2" name="Rectangle 11">
            <a:extLst>
              <a:ext uri="{FF2B5EF4-FFF2-40B4-BE49-F238E27FC236}">
                <a16:creationId xmlns:a16="http://schemas.microsoft.com/office/drawing/2014/main" id="{13DEB0D1-59D5-F8AE-6158-B77D4186B565}"/>
              </a:ext>
            </a:extLst>
          </p:cNvPr>
          <p:cNvSpPr/>
          <p:nvPr/>
        </p:nvSpPr>
        <p:spPr>
          <a:xfrm>
            <a:off x="7177585" y="928254"/>
            <a:ext cx="4612633" cy="4003964"/>
          </a:xfrm>
          <a:prstGeom prst="rect">
            <a:avLst/>
          </a:prstGeom>
          <a:solidFill>
            <a:srgbClr val="00A9C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b="1" dirty="0">
              <a:solidFill>
                <a:schemeClr val="bg1">
                  <a:lumMod val="95000"/>
                </a:schemeClr>
              </a:solidFill>
            </a:endParaRPr>
          </a:p>
          <a:p>
            <a:r>
              <a:rPr lang="en-GB" dirty="0">
                <a:solidFill>
                  <a:schemeClr val="bg1">
                    <a:lumMod val="95000"/>
                  </a:schemeClr>
                </a:solidFill>
              </a:rPr>
              <a:t>AI tools like Chat GPT and Google assist and </a:t>
            </a:r>
            <a:r>
              <a:rPr lang="en-GB" dirty="0" err="1">
                <a:solidFill>
                  <a:schemeClr val="bg1">
                    <a:lumMod val="95000"/>
                  </a:schemeClr>
                </a:solidFill>
              </a:rPr>
              <a:t>and</a:t>
            </a:r>
            <a:r>
              <a:rPr lang="en-GB" dirty="0">
                <a:solidFill>
                  <a:schemeClr val="bg1">
                    <a:lumMod val="95000"/>
                  </a:schemeClr>
                </a:solidFill>
              </a:rPr>
              <a:t> Microsoft Copilot can help you:</a:t>
            </a:r>
          </a:p>
          <a:p>
            <a:endParaRPr lang="en-GB" dirty="0">
              <a:solidFill>
                <a:schemeClr val="bg1">
                  <a:lumMod val="95000"/>
                </a:schemeClr>
              </a:solidFill>
            </a:endParaRPr>
          </a:p>
          <a:p>
            <a:pPr marL="285750" indent="-285750">
              <a:buFont typeface="Arial" panose="020B0604020202020204" pitchFamily="34" charset="0"/>
              <a:buChar char="•"/>
            </a:pPr>
            <a:r>
              <a:rPr lang="en-GB" dirty="0">
                <a:solidFill>
                  <a:schemeClr val="bg1">
                    <a:lumMod val="95000"/>
                  </a:schemeClr>
                </a:solidFill>
              </a:rPr>
              <a:t>define learning objectives</a:t>
            </a:r>
          </a:p>
          <a:p>
            <a:pPr marL="285750" indent="-285750">
              <a:buFont typeface="Arial" panose="020B0604020202020204" pitchFamily="34" charset="0"/>
              <a:buChar char="•"/>
            </a:pPr>
            <a:r>
              <a:rPr lang="en-GB" dirty="0">
                <a:solidFill>
                  <a:schemeClr val="bg1">
                    <a:lumMod val="95000"/>
                  </a:schemeClr>
                </a:solidFill>
              </a:rPr>
              <a:t>identify key topics and key points</a:t>
            </a:r>
          </a:p>
          <a:p>
            <a:pPr marL="285750" indent="-285750">
              <a:buFont typeface="Arial" panose="020B0604020202020204" pitchFamily="34" charset="0"/>
              <a:buChar char="•"/>
            </a:pPr>
            <a:r>
              <a:rPr lang="en-GB" dirty="0">
                <a:solidFill>
                  <a:schemeClr val="bg1">
                    <a:lumMod val="95000"/>
                  </a:schemeClr>
                </a:solidFill>
              </a:rPr>
              <a:t>collate lists of further reading resources and websites which support the information in your session</a:t>
            </a:r>
          </a:p>
          <a:p>
            <a:endParaRPr lang="en-GB" b="1" dirty="0">
              <a:solidFill>
                <a:schemeClr val="tx1"/>
              </a:solidFill>
            </a:endParaRPr>
          </a:p>
          <a:p>
            <a:endParaRPr lang="en-GB" b="1" dirty="0">
              <a:solidFill>
                <a:schemeClr val="tx1"/>
              </a:solidFill>
            </a:endParaRPr>
          </a:p>
        </p:txBody>
      </p:sp>
      <p:sp>
        <p:nvSpPr>
          <p:cNvPr id="3" name="Rectangle 2">
            <a:extLst>
              <a:ext uri="{FF2B5EF4-FFF2-40B4-BE49-F238E27FC236}">
                <a16:creationId xmlns:a16="http://schemas.microsoft.com/office/drawing/2014/main" id="{DEF5F7AF-8A57-BA00-834C-6148CD090F3E}"/>
              </a:ext>
            </a:extLst>
          </p:cNvPr>
          <p:cNvSpPr/>
          <p:nvPr/>
        </p:nvSpPr>
        <p:spPr>
          <a:xfrm>
            <a:off x="6778139" y="928254"/>
            <a:ext cx="399446" cy="4003964"/>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tx1"/>
                </a:solidFill>
                <a:latin typeface="Arial"/>
                <a:cs typeface="Arial"/>
              </a:rPr>
              <a:t>&gt;</a:t>
            </a:r>
            <a:endParaRPr lang="en-GB" sz="3200" b="1">
              <a:solidFill>
                <a:schemeClr val="tx1"/>
              </a:solidFill>
            </a:endParaRPr>
          </a:p>
        </p:txBody>
      </p:sp>
    </p:spTree>
    <p:custDataLst>
      <p:tags r:id="rId1"/>
    </p:custDataLst>
    <p:extLst>
      <p:ext uri="{BB962C8B-B14F-4D97-AF65-F5344CB8AC3E}">
        <p14:creationId xmlns:p14="http://schemas.microsoft.com/office/powerpoint/2010/main" val="259479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4" y="747322"/>
            <a:ext cx="10045655" cy="1721557"/>
          </a:xfrm>
          <a:prstGeom prst="rect">
            <a:avLst/>
          </a:prstGeom>
          <a:solidFill>
            <a:srgbClr val="D0EEF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7915" y="141950"/>
            <a:ext cx="10045655" cy="515501"/>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t>Key points </a:t>
            </a:r>
            <a:r>
              <a:rPr lang="en-GB" b="1">
                <a:solidFill>
                  <a:schemeClr val="tx1"/>
                </a:solidFill>
                <a:latin typeface="Arial"/>
                <a:cs typeface="Arial"/>
              </a:rPr>
              <a:t>(Fill the blanks)</a:t>
            </a:r>
            <a:endParaRPr lang="en-GB" b="1">
              <a:solidFill>
                <a:schemeClr val="tx1"/>
              </a:solidFill>
              <a:highlight>
                <a:srgbClr val="FFFF00"/>
              </a:highlight>
            </a:endParaRPr>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41910" y="815336"/>
            <a:ext cx="9831742" cy="2062103"/>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b="0">
              <a:highlight>
                <a:srgbClr val="FFFF00"/>
              </a:highlight>
              <a:latin typeface="Arial" panose="020B0604020202020204" pitchFamily="34" charset="0"/>
              <a:cs typeface="Arial" panose="020B0604020202020204" pitchFamily="34" charset="0"/>
            </a:endParaRPr>
          </a:p>
          <a:p>
            <a:r>
              <a:rPr lang="en-GB" sz="1600">
                <a:latin typeface="Arial"/>
                <a:cs typeface="Arial"/>
              </a:rPr>
              <a:t>You have now reached the end of this chapter.</a:t>
            </a:r>
          </a:p>
          <a:p>
            <a:endParaRPr lang="en-GB" sz="1600">
              <a:latin typeface="Arial"/>
              <a:cs typeface="Arial"/>
            </a:endParaRPr>
          </a:p>
          <a:p>
            <a:r>
              <a:rPr lang="en-GB" sz="1600">
                <a:latin typeface="Arial"/>
                <a:cs typeface="Arial"/>
              </a:rPr>
              <a:t>Let's recap on the key points to remember when planning your elearning session.</a:t>
            </a:r>
          </a:p>
          <a:p>
            <a:endParaRPr lang="en-GB" sz="1600">
              <a:latin typeface="Arial"/>
              <a:cs typeface="Arial"/>
            </a:endParaRPr>
          </a:p>
          <a:p>
            <a:r>
              <a:rPr lang="en-GB" sz="1600" b="1">
                <a:solidFill>
                  <a:schemeClr val="tx1"/>
                </a:solidFill>
                <a:latin typeface="Arial" panose="020B0604020202020204" pitchFamily="34" charset="0"/>
                <a:cs typeface="Arial" panose="020B0604020202020204" pitchFamily="34" charset="0"/>
              </a:rPr>
              <a:t>Choose true or false for each statement from the drop-down lists, then select Submit.</a:t>
            </a:r>
          </a:p>
          <a:p>
            <a:endParaRPr lang="en-GB" sz="1600">
              <a:latin typeface="+mn-lt"/>
              <a:cs typeface="Arial" panose="020B0604020202020204" pitchFamily="34" charset="0"/>
            </a:endParaRPr>
          </a:p>
          <a:p>
            <a:endParaRPr lang="en-GB" sz="1600" b="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73215A-6A72-7DEA-DB2C-5723D96B3A8F}"/>
              </a:ext>
            </a:extLst>
          </p:cNvPr>
          <p:cNvSpPr/>
          <p:nvPr/>
        </p:nvSpPr>
        <p:spPr>
          <a:xfrm>
            <a:off x="887914" y="2558750"/>
            <a:ext cx="10045654" cy="3676737"/>
          </a:xfrm>
          <a:prstGeom prst="rect">
            <a:avLst/>
          </a:prstGeom>
          <a:solidFill>
            <a:srgbClr val="D0EEF6"/>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1066800" y="2876520"/>
            <a:ext cx="9245600"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285750" indent="-285750">
              <a:buFont typeface="Arial" panose="020B0604020202020204" pitchFamily="34" charset="0"/>
              <a:buChar char="•"/>
            </a:pPr>
            <a:r>
              <a:rPr lang="en-GB" sz="1600" b="0">
                <a:latin typeface="+mn-lt"/>
                <a:cs typeface="Arial" panose="020B0604020202020204" pitchFamily="34" charset="0"/>
              </a:rPr>
              <a:t>The purpose, aims and audience for your session will influence how you write your content (T) </a:t>
            </a:r>
          </a:p>
          <a:p>
            <a:pPr marL="285750" indent="-285750">
              <a:buFont typeface="Arial" panose="020B0604020202020204" pitchFamily="34" charset="0"/>
              <a:buChar char="•"/>
            </a:pPr>
            <a:r>
              <a:rPr lang="en-GB" sz="1600" b="0">
                <a:latin typeface="+mn-lt"/>
                <a:cs typeface="Arial" panose="020B0604020202020204" pitchFamily="34" charset="0"/>
              </a:rPr>
              <a:t>Identify your learning objectives, you can have a maximum of 4 to 5 in a session (T) </a:t>
            </a:r>
          </a:p>
          <a:p>
            <a:pPr marL="285750" indent="-285750">
              <a:buFont typeface="Arial" panose="020B0604020202020204" pitchFamily="34" charset="0"/>
              <a:buChar char="•"/>
            </a:pPr>
            <a:r>
              <a:rPr lang="en-GB" sz="1600" b="0">
                <a:latin typeface="+mn-lt"/>
                <a:cs typeface="Arial" panose="020B0604020202020204" pitchFamily="34" charset="0"/>
              </a:rPr>
              <a:t>elearning sessions should only communicate the key learning points of a topic (T) </a:t>
            </a:r>
          </a:p>
          <a:p>
            <a:pPr marL="285750" indent="-285750">
              <a:buFont typeface="Arial" panose="020B0604020202020204" pitchFamily="34" charset="0"/>
              <a:buChar char="•"/>
            </a:pPr>
            <a:r>
              <a:rPr lang="en-GB" sz="1600" b="0">
                <a:latin typeface="+mn-lt"/>
                <a:cs typeface="Arial" panose="020B0604020202020204" pitchFamily="34" charset="0"/>
              </a:rPr>
              <a:t>Your session should include a maximum of 3500 to 4500 words (T) </a:t>
            </a:r>
          </a:p>
          <a:p>
            <a:pPr marL="285750" indent="-285750">
              <a:buFont typeface="Arial" panose="020B0604020202020204" pitchFamily="34" charset="0"/>
              <a:buChar char="•"/>
            </a:pPr>
            <a:r>
              <a:rPr lang="en-GB" sz="1600" b="0">
                <a:latin typeface="+mn-lt"/>
                <a:cs typeface="Arial" panose="020B0604020202020204" pitchFamily="34" charset="0"/>
              </a:rPr>
              <a:t>Fill in a session plan document and ensure it is signed off before writing your content (T) </a:t>
            </a:r>
          </a:p>
        </p:txBody>
      </p:sp>
    </p:spTree>
    <p:custDataLst>
      <p:tags r:id="rId1"/>
    </p:custDataLst>
    <p:extLst>
      <p:ext uri="{BB962C8B-B14F-4D97-AF65-F5344CB8AC3E}">
        <p14:creationId xmlns:p14="http://schemas.microsoft.com/office/powerpoint/2010/main" val="106841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4" y="747324"/>
            <a:ext cx="10045655" cy="1746494"/>
          </a:xfrm>
          <a:prstGeom prst="rect">
            <a:avLst/>
          </a:prstGeom>
          <a:solidFill>
            <a:srgbClr val="D0EEF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7915" y="141950"/>
            <a:ext cx="10045655" cy="515501"/>
          </a:xfrm>
          <a:prstGeom prst="rect">
            <a:avLst/>
          </a:prstGeom>
          <a:solidFill>
            <a:srgbClr val="00A9CE"/>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t>Less is more </a:t>
            </a:r>
            <a:r>
              <a:rPr lang="en-GB" b="1">
                <a:solidFill>
                  <a:schemeClr val="tx1"/>
                </a:solidFill>
                <a:latin typeface="Arial"/>
                <a:cs typeface="Arial"/>
              </a:rPr>
              <a:t>(Fill the blanks. Drop down)</a:t>
            </a:r>
            <a:endParaRPr lang="en-GB" b="1">
              <a:solidFill>
                <a:schemeClr val="tx1"/>
              </a:solidFill>
              <a:highlight>
                <a:srgbClr val="FFFF00"/>
              </a:highlight>
            </a:endParaRPr>
          </a:p>
        </p:txBody>
      </p:sp>
      <p:sp>
        <p:nvSpPr>
          <p:cNvPr id="14" name="Rectangle 13">
            <a:extLst>
              <a:ext uri="{FF2B5EF4-FFF2-40B4-BE49-F238E27FC236}">
                <a16:creationId xmlns:a16="http://schemas.microsoft.com/office/drawing/2014/main" id="{F873215A-6A72-7DEA-DB2C-5723D96B3A8F}"/>
              </a:ext>
            </a:extLst>
          </p:cNvPr>
          <p:cNvSpPr/>
          <p:nvPr/>
        </p:nvSpPr>
        <p:spPr>
          <a:xfrm>
            <a:off x="941910" y="2706454"/>
            <a:ext cx="5100098" cy="3676737"/>
          </a:xfrm>
          <a:prstGeom prst="rect">
            <a:avLst/>
          </a:prstGeom>
          <a:solidFill>
            <a:srgbClr val="D0EEF6"/>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7B56FC69-C3AB-6DA4-09F8-198EA640EA50}"/>
              </a:ext>
            </a:extLst>
          </p:cNvPr>
          <p:cNvSpPr/>
          <p:nvPr/>
        </p:nvSpPr>
        <p:spPr>
          <a:xfrm>
            <a:off x="6149994" y="2702648"/>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6149994" y="3559808"/>
            <a:ext cx="4896346"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Yes/No</a:t>
            </a:r>
          </a:p>
          <a:p>
            <a:pPr algn="ctr"/>
            <a:r>
              <a:rPr lang="en-GB" sz="1600" b="1">
                <a:solidFill>
                  <a:schemeClr val="tx1"/>
                </a:solidFill>
                <a:latin typeface="Arial" panose="020B0604020202020204" pitchFamily="34" charset="0"/>
                <a:cs typeface="Arial" panose="020B0604020202020204" pitchFamily="34" charset="0"/>
              </a:rPr>
              <a:t>512 x 400</a:t>
            </a:r>
          </a:p>
          <a:p>
            <a:endParaRPr lang="en-GB" altLang="en-US" sz="1600">
              <a:latin typeface="Verdana"/>
              <a:ea typeface="Verdana"/>
            </a:endParaRPr>
          </a:p>
          <a:p>
            <a:endParaRPr lang="en-GB" altLang="en-US" sz="1600"/>
          </a:p>
        </p:txBody>
      </p:sp>
      <p:sp>
        <p:nvSpPr>
          <p:cNvPr id="3" name="Rectangle 2">
            <a:extLst>
              <a:ext uri="{FF2B5EF4-FFF2-40B4-BE49-F238E27FC236}">
                <a16:creationId xmlns:a16="http://schemas.microsoft.com/office/drawing/2014/main" id="{A7772763-7CBE-018C-C367-37869BF4A949}"/>
              </a:ext>
            </a:extLst>
          </p:cNvPr>
          <p:cNvSpPr/>
          <p:nvPr/>
        </p:nvSpPr>
        <p:spPr>
          <a:xfrm>
            <a:off x="1814945" y="1339155"/>
            <a:ext cx="7587781" cy="4591835"/>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F6A2FC3-AD0D-BF90-EFF2-794CD93DA8D8}"/>
              </a:ext>
            </a:extLst>
          </p:cNvPr>
          <p:cNvSpPr txBox="1">
            <a:spLocks noChangeArrowheads="1"/>
          </p:cNvSpPr>
          <p:nvPr/>
        </p:nvSpPr>
        <p:spPr bwMode="auto">
          <a:xfrm>
            <a:off x="2716175" y="1496025"/>
            <a:ext cx="5867073" cy="427809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a:latin typeface="Arial" panose="020B0604020202020204" pitchFamily="34" charset="0"/>
                <a:cs typeface="Arial" panose="020B0604020202020204" pitchFamily="34" charset="0"/>
              </a:rPr>
              <a:t>Feedback</a:t>
            </a:r>
          </a:p>
          <a:p>
            <a:endParaRPr lang="en-GB" sz="160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The key points to remember when planning an learning session are:</a:t>
            </a:r>
          </a:p>
          <a:p>
            <a:pPr marL="285750" indent="-285750">
              <a:buFont typeface="Arial" panose="020B0604020202020204" pitchFamily="34" charset="0"/>
              <a:buChar char="•"/>
            </a:pPr>
            <a:r>
              <a:rPr lang="en-GB" sz="1600" b="0">
                <a:latin typeface="Arial" panose="020B0604020202020204" pitchFamily="34" charset="0"/>
                <a:cs typeface="Arial" panose="020B0604020202020204" pitchFamily="34" charset="0"/>
              </a:rPr>
              <a:t>consider the purpose, aims, assets and audience for your session, these factors will influence how you write your content</a:t>
            </a:r>
          </a:p>
          <a:p>
            <a:pPr marL="285750" indent="-285750">
              <a:buFont typeface="Arial" panose="020B0604020202020204" pitchFamily="34" charset="0"/>
              <a:buChar char="•"/>
            </a:pPr>
            <a:r>
              <a:rPr lang="en-GB" sz="1600" b="0">
                <a:latin typeface="Arial" panose="020B0604020202020204" pitchFamily="34" charset="0"/>
                <a:cs typeface="Arial" panose="020B0604020202020204" pitchFamily="34" charset="0"/>
              </a:rPr>
              <a:t>identify your learning objectives, include a maximum of 4 to 5. If you think you will need more, you will need more sessions</a:t>
            </a:r>
          </a:p>
          <a:p>
            <a:pPr marL="285750" indent="-285750">
              <a:buFont typeface="Arial" panose="020B0604020202020204" pitchFamily="34" charset="0"/>
              <a:buChar char="•"/>
            </a:pPr>
            <a:r>
              <a:rPr lang="en-GB" sz="1600" b="0">
                <a:latin typeface="Arial" panose="020B0604020202020204" pitchFamily="34" charset="0"/>
                <a:cs typeface="Arial" panose="020B0604020202020204" pitchFamily="34" charset="0"/>
              </a:rPr>
              <a:t>elearning should only communicate the key learning points of a topic </a:t>
            </a:r>
          </a:p>
          <a:p>
            <a:pPr marL="285750" indent="-285750">
              <a:buFont typeface="Arial" panose="020B0604020202020204" pitchFamily="34" charset="0"/>
              <a:buChar char="•"/>
            </a:pPr>
            <a:r>
              <a:rPr lang="en-GB" sz="1600" b="0">
                <a:latin typeface="Arial" panose="020B0604020202020204" pitchFamily="34" charset="0"/>
                <a:cs typeface="Arial" panose="020B0604020202020204" pitchFamily="34" charset="0"/>
              </a:rPr>
              <a:t>a session can include a maximum of 3500 to 4500 words. If you think you will need more, you will need more sessions</a:t>
            </a:r>
          </a:p>
          <a:p>
            <a:pPr marL="285750" indent="-285750">
              <a:buFont typeface="Arial" panose="020B0604020202020204" pitchFamily="34" charset="0"/>
              <a:buChar char="•"/>
            </a:pPr>
            <a:r>
              <a:rPr lang="en-GB" sz="1600" b="0">
                <a:latin typeface="Arial" panose="020B0604020202020204" pitchFamily="34" charset="0"/>
                <a:cs typeface="Arial" panose="020B0604020202020204" pitchFamily="34" charset="0"/>
              </a:rPr>
              <a:t>complete a session plan document and ensure it is signed off by your clinical or project lead and the NHSE TEL team before you write you content</a:t>
            </a:r>
            <a:endParaRPr lang="en-GB" altLang="en-US" sz="1600"/>
          </a:p>
        </p:txBody>
      </p:sp>
    </p:spTree>
    <p:custDataLst>
      <p:tags r:id="rId1"/>
    </p:custDataLst>
    <p:extLst>
      <p:ext uri="{BB962C8B-B14F-4D97-AF65-F5344CB8AC3E}">
        <p14:creationId xmlns:p14="http://schemas.microsoft.com/office/powerpoint/2010/main" val="374750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FE4E-E911-006B-B3D8-F7AE6D0FDB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F0784F-8724-EDE2-15FE-B8DEE3CDB0FE}"/>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9" name="Rectangle 8">
            <a:extLst>
              <a:ext uri="{FF2B5EF4-FFF2-40B4-BE49-F238E27FC236}">
                <a16:creationId xmlns:a16="http://schemas.microsoft.com/office/drawing/2014/main" id="{C4494590-156E-73B4-EAC7-95062FC67EC2}"/>
              </a:ext>
            </a:extLst>
          </p:cNvPr>
          <p:cNvSpPr/>
          <p:nvPr/>
        </p:nvSpPr>
        <p:spPr>
          <a:xfrm>
            <a:off x="498764" y="345389"/>
            <a:ext cx="11097491" cy="2189993"/>
          </a:xfrm>
          <a:prstGeom prst="rect">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a:p>
            <a:pPr algn="l"/>
            <a:r>
              <a:rPr lang="en-GB" b="0" i="0" u="none" strike="noStrike">
                <a:solidFill>
                  <a:srgbClr val="2B292A"/>
                </a:solidFill>
                <a:effectLst/>
                <a:latin typeface="arial" panose="020B0604020202020204" pitchFamily="34" charset="0"/>
              </a:rPr>
              <a:t>Select the  arrow icon to continue to the next chapter which offers guidance on creating the content for your elearning session.</a:t>
            </a:r>
          </a:p>
          <a:p>
            <a:pPr algn="l"/>
            <a:endParaRPr lang="en-GB" b="0" i="0" u="none" strike="noStrike">
              <a:solidFill>
                <a:srgbClr val="2B292A"/>
              </a:solidFill>
              <a:effectLst/>
              <a:latin typeface="arial" panose="020B0604020202020204" pitchFamily="34" charset="0"/>
            </a:endParaRPr>
          </a:p>
          <a:p>
            <a:pPr algn="l"/>
            <a:r>
              <a:rPr lang="en-GB" b="0" i="0" u="none" strike="noStrike">
                <a:solidFill>
                  <a:srgbClr val="2B292A"/>
                </a:solidFill>
                <a:effectLst/>
                <a:latin typeface="arial" panose="020B0604020202020204" pitchFamily="34" charset="0"/>
              </a:rPr>
              <a:t>Select the  home icon to return to the menu.</a:t>
            </a:r>
          </a:p>
          <a:p>
            <a:pPr algn="l"/>
            <a:endParaRPr lang="en-GB" b="0" i="0" u="none" strike="noStrike">
              <a:solidFill>
                <a:srgbClr val="2B292A"/>
              </a:solidFill>
              <a:effectLst/>
              <a:latin typeface="arial" panose="020B0604020202020204" pitchFamily="34" charset="0"/>
            </a:endParaRPr>
          </a:p>
          <a:p>
            <a:pPr algn="l"/>
            <a:r>
              <a:rPr lang="en-GB" b="0" i="0" u="none" strike="noStrike">
                <a:solidFill>
                  <a:srgbClr val="2B292A"/>
                </a:solidFill>
                <a:effectLst/>
                <a:latin typeface="arial" panose="020B0604020202020204" pitchFamily="34" charset="0"/>
              </a:rPr>
              <a:t>To exit the session, select the  exit icon.</a:t>
            </a:r>
          </a:p>
          <a:p>
            <a:endParaRPr lang="en-GB">
              <a:solidFill>
                <a:schemeClr val="tx1"/>
              </a:solidFill>
            </a:endParaRPr>
          </a:p>
          <a:p>
            <a:endParaRPr lang="en-GB">
              <a:solidFill>
                <a:schemeClr val="tx1"/>
              </a:solidFill>
            </a:endParaRPr>
          </a:p>
        </p:txBody>
      </p:sp>
    </p:spTree>
    <p:custDataLst>
      <p:tags r:id="rId1"/>
    </p:custDataLst>
    <p:extLst>
      <p:ext uri="{BB962C8B-B14F-4D97-AF65-F5344CB8AC3E}">
        <p14:creationId xmlns:p14="http://schemas.microsoft.com/office/powerpoint/2010/main" val="419749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56FC69-C3AB-6DA4-09F8-198EA640EA50}"/>
              </a:ext>
            </a:extLst>
          </p:cNvPr>
          <p:cNvSpPr/>
          <p:nvPr/>
        </p:nvSpPr>
        <p:spPr>
          <a:xfrm>
            <a:off x="6096000" y="754437"/>
            <a:ext cx="4783575" cy="3401928"/>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3993" y="-227870"/>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5" y="616207"/>
            <a:ext cx="5100098" cy="3396025"/>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7915" y="3721"/>
            <a:ext cx="10045655"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The 3 golden rules</a:t>
            </a:r>
            <a:endParaRPr lang="en-GB" b="1">
              <a:solidFill>
                <a:schemeClr val="tx1"/>
              </a:solidFill>
            </a:endParaRPr>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64715" y="788780"/>
            <a:ext cx="4893925" cy="304698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dirty="0">
                <a:latin typeface="Arial" panose="020B0604020202020204" pitchFamily="34" charset="0"/>
                <a:cs typeface="Arial" panose="020B0604020202020204" pitchFamily="34" charset="0"/>
              </a:rPr>
              <a:t>Before you begin creating your content, it is important to understand that how you write is as important as what your write.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NHSE TEL have editorial standards with which all sessions must comply. You are not expected to be familiar with these, the team will make the required changes to your content during the development process.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There are however, 3 golden rules you must follow when creating your content.</a:t>
            </a:r>
            <a:endParaRPr lang="en-GB" altLang="en-US" sz="1600" dirty="0"/>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6357121" y="1225991"/>
            <a:ext cx="4261151"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endParaRPr lang="en-GB" altLang="en-US" sz="1600">
              <a:latin typeface="Verdana"/>
              <a:ea typeface="Verdana"/>
            </a:endParaRPr>
          </a:p>
          <a:p>
            <a:endParaRPr lang="en-GB" altLang="en-US" sz="1600"/>
          </a:p>
        </p:txBody>
      </p:sp>
      <p:pic>
        <p:nvPicPr>
          <p:cNvPr id="10" name="Picture 9">
            <a:extLst>
              <a:ext uri="{FF2B5EF4-FFF2-40B4-BE49-F238E27FC236}">
                <a16:creationId xmlns:a16="http://schemas.microsoft.com/office/drawing/2014/main" id="{BD0D3A9D-6A37-298C-C9DE-50D2A981F3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02773" y="519222"/>
            <a:ext cx="4876800" cy="3810000"/>
          </a:xfrm>
          <a:prstGeom prst="rect">
            <a:avLst/>
          </a:prstGeom>
        </p:spPr>
      </p:pic>
    </p:spTree>
    <p:custDataLst>
      <p:tags r:id="rId1"/>
    </p:custDataLst>
    <p:extLst>
      <p:ext uri="{BB962C8B-B14F-4D97-AF65-F5344CB8AC3E}">
        <p14:creationId xmlns:p14="http://schemas.microsoft.com/office/powerpoint/2010/main" val="314835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56FC69-C3AB-6DA4-09F8-198EA640EA50}"/>
              </a:ext>
            </a:extLst>
          </p:cNvPr>
          <p:cNvSpPr/>
          <p:nvPr/>
        </p:nvSpPr>
        <p:spPr>
          <a:xfrm>
            <a:off x="6096000" y="754437"/>
            <a:ext cx="4783575" cy="3401928"/>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3993" y="-227870"/>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5" y="616207"/>
            <a:ext cx="9991658" cy="797923"/>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64715" y="788780"/>
            <a:ext cx="9587742" cy="33855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a:latin typeface="Arial" panose="020B0604020202020204" pitchFamily="34" charset="0"/>
                <a:cs typeface="Arial" panose="020B0604020202020204" pitchFamily="34" charset="0"/>
              </a:rPr>
              <a:t>Select the  arrow icons to find out more about the 3 golden rules for writing elearning content.</a:t>
            </a:r>
            <a:endParaRPr lang="en-GB" altLang="en-US" sz="1600"/>
          </a:p>
        </p:txBody>
      </p:sp>
      <p:sp>
        <p:nvSpPr>
          <p:cNvPr id="14" name="Rectangle 13">
            <a:extLst>
              <a:ext uri="{FF2B5EF4-FFF2-40B4-BE49-F238E27FC236}">
                <a16:creationId xmlns:a16="http://schemas.microsoft.com/office/drawing/2014/main" id="{F873215A-6A72-7DEA-DB2C-5723D96B3A8F}"/>
              </a:ext>
            </a:extLst>
          </p:cNvPr>
          <p:cNvSpPr/>
          <p:nvPr/>
        </p:nvSpPr>
        <p:spPr>
          <a:xfrm>
            <a:off x="887915" y="1552360"/>
            <a:ext cx="9937667" cy="655625"/>
          </a:xfrm>
          <a:prstGeom prst="rect">
            <a:avLst/>
          </a:prstGeom>
          <a:solidFill>
            <a:srgbClr val="3AA39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1091665" y="1691700"/>
            <a:ext cx="9240921" cy="33855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a:latin typeface="+mn-lt"/>
                <a:cs typeface="Arial" panose="020B0604020202020204" pitchFamily="34" charset="0"/>
              </a:rPr>
              <a:t>Be accessible</a:t>
            </a:r>
          </a:p>
        </p:txBody>
      </p:sp>
      <p:sp>
        <p:nvSpPr>
          <p:cNvPr id="3" name="Rectangle 2">
            <a:extLst>
              <a:ext uri="{FF2B5EF4-FFF2-40B4-BE49-F238E27FC236}">
                <a16:creationId xmlns:a16="http://schemas.microsoft.com/office/drawing/2014/main" id="{9013FBB8-7BEA-C8AD-6B55-2FD843F3F702}"/>
              </a:ext>
            </a:extLst>
          </p:cNvPr>
          <p:cNvSpPr/>
          <p:nvPr/>
        </p:nvSpPr>
        <p:spPr>
          <a:xfrm>
            <a:off x="887915" y="2264195"/>
            <a:ext cx="9937667" cy="655625"/>
          </a:xfrm>
          <a:prstGeom prst="rect">
            <a:avLst/>
          </a:prstGeom>
          <a:solidFill>
            <a:srgbClr val="3AA39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92501FDB-F91A-483E-DB54-F0938C452D18}"/>
              </a:ext>
            </a:extLst>
          </p:cNvPr>
          <p:cNvSpPr txBox="1">
            <a:spLocks noChangeArrowheads="1"/>
          </p:cNvSpPr>
          <p:nvPr/>
        </p:nvSpPr>
        <p:spPr bwMode="auto">
          <a:xfrm>
            <a:off x="1091665" y="2374512"/>
            <a:ext cx="9240921" cy="33855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a:latin typeface="+mn-lt"/>
                <a:cs typeface="Arial" panose="020B0604020202020204" pitchFamily="34" charset="0"/>
              </a:rPr>
              <a:t>Be inclusive</a:t>
            </a:r>
            <a:endParaRPr lang="en-GB" sz="1600" b="0">
              <a:latin typeface="+mn-lt"/>
              <a:cs typeface="Arial" panose="020B0604020202020204" pitchFamily="34" charset="0"/>
            </a:endParaRPr>
          </a:p>
        </p:txBody>
      </p:sp>
      <p:sp>
        <p:nvSpPr>
          <p:cNvPr id="6" name="Rectangle 5">
            <a:extLst>
              <a:ext uri="{FF2B5EF4-FFF2-40B4-BE49-F238E27FC236}">
                <a16:creationId xmlns:a16="http://schemas.microsoft.com/office/drawing/2014/main" id="{7F5E09C6-7731-A0FB-6334-60FEB5013809}"/>
              </a:ext>
            </a:extLst>
          </p:cNvPr>
          <p:cNvSpPr/>
          <p:nvPr/>
        </p:nvSpPr>
        <p:spPr>
          <a:xfrm>
            <a:off x="887914" y="3010571"/>
            <a:ext cx="9937667" cy="655625"/>
          </a:xfrm>
          <a:prstGeom prst="rect">
            <a:avLst/>
          </a:prstGeom>
          <a:solidFill>
            <a:srgbClr val="3AA39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5CBBCA40-DFF5-1241-6383-2A8901448E56}"/>
              </a:ext>
            </a:extLst>
          </p:cNvPr>
          <p:cNvSpPr txBox="1">
            <a:spLocks noChangeArrowheads="1"/>
          </p:cNvSpPr>
          <p:nvPr/>
        </p:nvSpPr>
        <p:spPr bwMode="auto">
          <a:xfrm>
            <a:off x="1103892" y="3120888"/>
            <a:ext cx="9240921" cy="33855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a:latin typeface="+mn-lt"/>
                <a:cs typeface="Arial" panose="020B0604020202020204" pitchFamily="34" charset="0"/>
              </a:rPr>
              <a:t>Be engaging</a:t>
            </a:r>
          </a:p>
        </p:txBody>
      </p:sp>
    </p:spTree>
    <p:custDataLst>
      <p:tags r:id="rId1"/>
    </p:custDataLst>
    <p:extLst>
      <p:ext uri="{BB962C8B-B14F-4D97-AF65-F5344CB8AC3E}">
        <p14:creationId xmlns:p14="http://schemas.microsoft.com/office/powerpoint/2010/main" val="200023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55420"/>
            <a:ext cx="12192000" cy="6716050"/>
          </a:xfrm>
          <a:prstGeom prst="rect">
            <a:avLst/>
          </a:prstGeom>
        </p:spPr>
      </p:pic>
      <p:sp>
        <p:nvSpPr>
          <p:cNvPr id="3" name="Rectangle 2">
            <a:extLst>
              <a:ext uri="{FF2B5EF4-FFF2-40B4-BE49-F238E27FC236}">
                <a16:creationId xmlns:a16="http://schemas.microsoft.com/office/drawing/2014/main" id="{45FE213D-0D7C-7A7B-2815-014F0A0ABC9E}"/>
              </a:ext>
            </a:extLst>
          </p:cNvPr>
          <p:cNvSpPr/>
          <p:nvPr/>
        </p:nvSpPr>
        <p:spPr>
          <a:xfrm>
            <a:off x="299696" y="282142"/>
            <a:ext cx="11615212" cy="3400277"/>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D2E1F07-A164-E1C6-E4C9-D00295FC0722}"/>
              </a:ext>
            </a:extLst>
          </p:cNvPr>
          <p:cNvSpPr txBox="1">
            <a:spLocks noChangeArrowheads="1"/>
          </p:cNvSpPr>
          <p:nvPr/>
        </p:nvSpPr>
        <p:spPr bwMode="auto">
          <a:xfrm>
            <a:off x="549077" y="372076"/>
            <a:ext cx="11343225" cy="2923877"/>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Arial" panose="020B0604020202020204" pitchFamily="34" charset="0"/>
                <a:cs typeface="Arial" panose="020B0604020202020204" pitchFamily="34" charset="0"/>
              </a:rPr>
              <a:t>Be accessible</a:t>
            </a:r>
          </a:p>
          <a:p>
            <a:endParaRPr lang="en-GB" altLang="en-US" sz="1400" b="1" dirty="0">
              <a:latin typeface="Arial" panose="020B0604020202020204" pitchFamily="34" charset="0"/>
              <a:ea typeface="Verdana"/>
              <a:cs typeface="Arial" panose="020B0604020202020204" pitchFamily="34" charset="0"/>
            </a:endParaRPr>
          </a:p>
          <a:p>
            <a:r>
              <a:rPr lang="en-GB" altLang="en-US" sz="1400" dirty="0">
                <a:latin typeface="+mj-lt"/>
                <a:ea typeface="Verdana"/>
              </a:rPr>
              <a:t>Accessible writing means making sure all users can read and understand what you write, including users with different mental and physical abilities. </a:t>
            </a:r>
          </a:p>
          <a:p>
            <a:endParaRPr lang="en-GB" altLang="en-US" sz="1400" dirty="0">
              <a:latin typeface="+mj-lt"/>
              <a:ea typeface="Verdana"/>
            </a:endParaRPr>
          </a:p>
          <a:p>
            <a:r>
              <a:rPr lang="en-GB" altLang="en-US" sz="1400" dirty="0">
                <a:latin typeface="+mj-lt"/>
                <a:ea typeface="Verdana"/>
              </a:rPr>
              <a:t>To write in accessible way:</a:t>
            </a:r>
          </a:p>
          <a:p>
            <a:pPr marL="285750" indent="-285750">
              <a:buFont typeface="Arial" panose="020B0604020202020204" pitchFamily="34" charset="0"/>
              <a:buChar char="•"/>
            </a:pPr>
            <a:r>
              <a:rPr lang="en-GB" altLang="en-US" sz="1400" dirty="0">
                <a:latin typeface="+mj-lt"/>
                <a:ea typeface="Verdana"/>
              </a:rPr>
              <a:t>use plain English, avoid jargon and complex sentences</a:t>
            </a:r>
          </a:p>
          <a:p>
            <a:pPr marL="285750" indent="-285750">
              <a:buFont typeface="Arial" panose="020B0604020202020204" pitchFamily="34" charset="0"/>
              <a:buChar char="•"/>
            </a:pPr>
            <a:r>
              <a:rPr lang="en-GB" altLang="en-US" sz="1400" dirty="0">
                <a:latin typeface="+mj-lt"/>
                <a:ea typeface="Verdana"/>
              </a:rPr>
              <a:t>aim for clarity and simplicity</a:t>
            </a:r>
          </a:p>
          <a:p>
            <a:pPr marL="285750" indent="-285750">
              <a:buFont typeface="Arial" panose="020B0604020202020204" pitchFamily="34" charset="0"/>
              <a:buChar char="•"/>
            </a:pPr>
            <a:r>
              <a:rPr lang="en-GB" altLang="en-US" sz="1400" dirty="0">
                <a:latin typeface="+mj-lt"/>
                <a:ea typeface="Verdana"/>
              </a:rPr>
              <a:t>use as few words as possible</a:t>
            </a:r>
          </a:p>
          <a:p>
            <a:pPr marL="285750" indent="-285750">
              <a:buFont typeface="Arial" panose="020B0604020202020204" pitchFamily="34" charset="0"/>
              <a:buChar char="•"/>
            </a:pPr>
            <a:r>
              <a:rPr lang="en-GB" altLang="en-US" sz="1400" dirty="0">
                <a:latin typeface="+mj-lt"/>
                <a:ea typeface="Verdana"/>
              </a:rPr>
              <a:t>provide alterative text to describe important images for those who use screen readers (for example: graphs, flow diagrams, text-heavy images)</a:t>
            </a:r>
          </a:p>
          <a:p>
            <a:pPr marL="285750" indent="-285750">
              <a:buFont typeface="Arial" panose="020B0604020202020204" pitchFamily="34" charset="0"/>
              <a:buChar char="•"/>
            </a:pPr>
            <a:endParaRPr lang="en-GB" altLang="en-US" sz="1400" dirty="0">
              <a:latin typeface="+mj-lt"/>
              <a:ea typeface="Verdana"/>
            </a:endParaRPr>
          </a:p>
          <a:p>
            <a:r>
              <a:rPr lang="en-GB" altLang="en-US" sz="1400" dirty="0">
                <a:latin typeface="+mj-lt"/>
                <a:ea typeface="Verdana"/>
              </a:rPr>
              <a:t>Select the drawer icon for more guidance on NHS accessibly requirements and tools to help you with </a:t>
            </a:r>
            <a:r>
              <a:rPr lang="en-GB" altLang="en-US" sz="1400" dirty="0" err="1">
                <a:latin typeface="+mj-lt"/>
                <a:ea typeface="Verdana"/>
              </a:rPr>
              <a:t>readabilty</a:t>
            </a:r>
            <a:r>
              <a:rPr lang="en-GB" altLang="en-US" sz="1400" dirty="0">
                <a:latin typeface="+mj-lt"/>
                <a:ea typeface="Verdana"/>
              </a:rPr>
              <a:t>.</a:t>
            </a:r>
          </a:p>
        </p:txBody>
      </p:sp>
      <p:sp>
        <p:nvSpPr>
          <p:cNvPr id="6" name="Rectangle 5">
            <a:extLst>
              <a:ext uri="{FF2B5EF4-FFF2-40B4-BE49-F238E27FC236}">
                <a16:creationId xmlns:a16="http://schemas.microsoft.com/office/drawing/2014/main" id="{F463D035-3955-B66C-DD24-D08A66307212}"/>
              </a:ext>
            </a:extLst>
          </p:cNvPr>
          <p:cNvSpPr/>
          <p:nvPr/>
        </p:nvSpPr>
        <p:spPr>
          <a:xfrm>
            <a:off x="299697" y="3793259"/>
            <a:ext cx="11615211" cy="2893438"/>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873D0A5-6303-4483-35C7-43B73DDEBC46}"/>
              </a:ext>
            </a:extLst>
          </p:cNvPr>
          <p:cNvSpPr txBox="1">
            <a:spLocks noChangeArrowheads="1"/>
          </p:cNvSpPr>
          <p:nvPr/>
        </p:nvSpPr>
        <p:spPr bwMode="auto">
          <a:xfrm>
            <a:off x="549077" y="3847258"/>
            <a:ext cx="11158014" cy="270843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Arial" panose="020B0604020202020204" pitchFamily="34" charset="0"/>
                <a:cs typeface="Arial" panose="020B0604020202020204" pitchFamily="34" charset="0"/>
              </a:rPr>
              <a:t>Be inclusive</a:t>
            </a:r>
          </a:p>
          <a:p>
            <a:endParaRPr lang="en-GB" altLang="en-US" sz="1400" b="1" dirty="0">
              <a:latin typeface="Arial" panose="020B0604020202020204" pitchFamily="34" charset="0"/>
              <a:ea typeface="Verdana"/>
              <a:cs typeface="Arial" panose="020B0604020202020204" pitchFamily="34" charset="0"/>
            </a:endParaRPr>
          </a:p>
          <a:p>
            <a:r>
              <a:rPr lang="en-GB" altLang="en-US" sz="1400" dirty="0">
                <a:latin typeface="Arial" panose="020B0604020202020204" pitchFamily="34" charset="0"/>
                <a:ea typeface="Verdana"/>
                <a:cs typeface="Arial" panose="020B0604020202020204" pitchFamily="34" charset="0"/>
              </a:rPr>
              <a:t>Inclusive language respects and promotes all people as valued members of society. It uses vocabulary that avoids exclusion, stereotyping, sexism, racism any other forms of discrimination.</a:t>
            </a:r>
          </a:p>
          <a:p>
            <a:endParaRPr lang="en-GB" altLang="en-US" sz="1400" dirty="0">
              <a:latin typeface="Arial" panose="020B0604020202020204" pitchFamily="34" charset="0"/>
              <a:ea typeface="Verdana"/>
              <a:cs typeface="Arial" panose="020B0604020202020204" pitchFamily="34" charset="0"/>
            </a:endParaRPr>
          </a:p>
          <a:p>
            <a:r>
              <a:rPr lang="en-GB" altLang="en-US" sz="1400" dirty="0">
                <a:latin typeface="Arial" panose="020B0604020202020204" pitchFamily="34" charset="0"/>
                <a:ea typeface="Verdana"/>
                <a:cs typeface="Arial" panose="020B0604020202020204" pitchFamily="34" charset="0"/>
              </a:rPr>
              <a:t>To be inclusive:</a:t>
            </a:r>
          </a:p>
          <a:p>
            <a:pPr marL="285750" indent="-285750">
              <a:buFont typeface="Arial" panose="020B0604020202020204" pitchFamily="34" charset="0"/>
              <a:buChar char="•"/>
            </a:pPr>
            <a:r>
              <a:rPr lang="en-GB" altLang="en-US" sz="1400" dirty="0">
                <a:latin typeface="Arial"/>
                <a:ea typeface="Verdana"/>
                <a:cs typeface="Arial"/>
              </a:rPr>
              <a:t>write for a diverse audience and make reflect that diversity in text and images</a:t>
            </a:r>
          </a:p>
          <a:p>
            <a:pPr marL="285750" indent="-285750">
              <a:buFont typeface="Arial" panose="020B0604020202020204" pitchFamily="34" charset="0"/>
              <a:buChar char="•"/>
            </a:pPr>
            <a:r>
              <a:rPr lang="en-GB" altLang="en-US" sz="1400" dirty="0">
                <a:latin typeface="Arial"/>
                <a:ea typeface="Verdana"/>
                <a:cs typeface="Arial"/>
              </a:rPr>
              <a:t>avoid referring to a person’s race, gender, sexual orientation, disability, or age, unless those descriptors are relevant to the story</a:t>
            </a:r>
          </a:p>
          <a:p>
            <a:pPr marL="285750" indent="-285750">
              <a:buFont typeface="Arial" panose="020B0604020202020204" pitchFamily="34" charset="0"/>
              <a:buChar char="•"/>
            </a:pPr>
            <a:r>
              <a:rPr lang="en-GB" altLang="en-US" sz="1400" dirty="0">
                <a:latin typeface="+mj-lt"/>
                <a:ea typeface="Verdana"/>
              </a:rPr>
              <a:t>avoid conscious and unconscious biases. For example, avoid masculine pronouns or nouns for mixed-gender groups, or defaulting to ‘he/him’ when a person’s gender is unknown or unclear</a:t>
            </a:r>
          </a:p>
          <a:p>
            <a:pPr marL="285750" indent="-285750">
              <a:buFont typeface="Arial" panose="020B0604020202020204" pitchFamily="34" charset="0"/>
              <a:buChar char="•"/>
            </a:pPr>
            <a:endParaRPr lang="en-GB" altLang="en-US" sz="1400" dirty="0">
              <a:latin typeface="+mj-lt"/>
              <a:ea typeface="Verdana"/>
            </a:endParaRPr>
          </a:p>
          <a:p>
            <a:r>
              <a:rPr lang="en-GB" altLang="en-US" sz="1400" dirty="0">
                <a:latin typeface="+mj-lt"/>
                <a:ea typeface="Verdana"/>
              </a:rPr>
              <a:t>Select the drawer icon for more guidance on creating inclusive content.</a:t>
            </a:r>
          </a:p>
        </p:txBody>
      </p:sp>
    </p:spTree>
    <p:custDataLst>
      <p:tags r:id="rId1"/>
    </p:custDataLst>
    <p:extLst>
      <p:ext uri="{BB962C8B-B14F-4D97-AF65-F5344CB8AC3E}">
        <p14:creationId xmlns:p14="http://schemas.microsoft.com/office/powerpoint/2010/main" val="2536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20424" y="734100"/>
            <a:ext cx="4896346" cy="3764836"/>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1800" b="1">
                <a:solidFill>
                  <a:schemeClr val="bg1"/>
                </a:solidFill>
                <a:latin typeface="Arial"/>
                <a:cs typeface="Arial"/>
              </a:rPr>
              <a:t>Introduction </a:t>
            </a:r>
            <a:r>
              <a:rPr lang="en-GB" b="1">
                <a:solidFill>
                  <a:schemeClr val="bg1"/>
                </a:solidFill>
                <a:latin typeface="Arial"/>
                <a:cs typeface="Arial"/>
              </a:rPr>
              <a:t>(text/graphic/accordion)</a:t>
            </a:r>
            <a:endParaRPr lang="en-GB" b="1">
              <a:solidFill>
                <a:schemeClr val="bg1"/>
              </a:solidFill>
            </a:endParaRPr>
          </a:p>
        </p:txBody>
      </p:sp>
      <p:sp>
        <p:nvSpPr>
          <p:cNvPr id="16" name="Rectangle 15">
            <a:extLst>
              <a:ext uri="{FF2B5EF4-FFF2-40B4-BE49-F238E27FC236}">
                <a16:creationId xmlns:a16="http://schemas.microsoft.com/office/drawing/2014/main" id="{AB681724-29FC-BBE6-96D2-824A3EE54A49}"/>
              </a:ext>
            </a:extLst>
          </p:cNvPr>
          <p:cNvSpPr/>
          <p:nvPr/>
        </p:nvSpPr>
        <p:spPr>
          <a:xfrm>
            <a:off x="1270033" y="6163949"/>
            <a:ext cx="9996046" cy="43081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a:solidFill>
                  <a:schemeClr val="bg1"/>
                </a:solidFill>
              </a:rPr>
              <a:t>+ Navigation instructions</a:t>
            </a:r>
          </a:p>
        </p:txBody>
      </p:sp>
      <p:sp>
        <p:nvSpPr>
          <p:cNvPr id="9" name="Rectangle 8">
            <a:extLst>
              <a:ext uri="{FF2B5EF4-FFF2-40B4-BE49-F238E27FC236}">
                <a16:creationId xmlns:a16="http://schemas.microsoft.com/office/drawing/2014/main" id="{12F3C43E-8D84-A36B-BD73-725B28AF2F59}"/>
              </a:ext>
            </a:extLst>
          </p:cNvPr>
          <p:cNvSpPr/>
          <p:nvPr/>
        </p:nvSpPr>
        <p:spPr>
          <a:xfrm>
            <a:off x="1270035" y="4597934"/>
            <a:ext cx="9996045" cy="515501"/>
          </a:xfrm>
          <a:prstGeom prst="rect">
            <a:avLst/>
          </a:prstGeom>
          <a:solidFill>
            <a:srgbClr val="CCDF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a:solidFill>
                  <a:schemeClr val="tx1"/>
                </a:solidFill>
              </a:rPr>
              <a:t>Select the headings for more information about this session and how to use it.</a:t>
            </a:r>
          </a:p>
        </p:txBody>
      </p:sp>
      <p:sp>
        <p:nvSpPr>
          <p:cNvPr id="3" name="TextBox 2">
            <a:extLst>
              <a:ext uri="{FF2B5EF4-FFF2-40B4-BE49-F238E27FC236}">
                <a16:creationId xmlns:a16="http://schemas.microsoft.com/office/drawing/2014/main" id="{C0E12BFD-23EA-C1DE-2594-DC701281972F}"/>
              </a:ext>
            </a:extLst>
          </p:cNvPr>
          <p:cNvSpPr txBox="1">
            <a:spLocks noChangeArrowheads="1"/>
          </p:cNvSpPr>
          <p:nvPr/>
        </p:nvSpPr>
        <p:spPr bwMode="auto">
          <a:xfrm>
            <a:off x="1220424" y="937133"/>
            <a:ext cx="4713993" cy="304698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a:latin typeface="Arial" panose="020B0604020202020204" pitchFamily="34" charset="0"/>
                <a:cs typeface="Arial" panose="020B0604020202020204" pitchFamily="34" charset="0"/>
              </a:rPr>
              <a:t>Good content is essential for the success of an elearning session.</a:t>
            </a:r>
          </a:p>
          <a:p>
            <a:endParaRPr lang="en-GB" sz="1600" b="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Writing good content is about more than correct spelling and proper grammar. It’s about engaging your learner and ensuring they can spend less time interpreting content and more time retaining knowledge.</a:t>
            </a:r>
          </a:p>
          <a:p>
            <a:endParaRPr lang="en-GB" sz="1600" b="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This session is designed to guide you through the authoring process and advises on how to write content that will engage and motivate learners.</a:t>
            </a:r>
            <a:endParaRPr lang="en-GB" altLang="en-US" sz="1600"/>
          </a:p>
        </p:txBody>
      </p:sp>
      <p:sp>
        <p:nvSpPr>
          <p:cNvPr id="5" name="Rectangle 4">
            <a:extLst>
              <a:ext uri="{FF2B5EF4-FFF2-40B4-BE49-F238E27FC236}">
                <a16:creationId xmlns:a16="http://schemas.microsoft.com/office/drawing/2014/main" id="{F55EC1F5-388E-22E0-DD61-B2AC2D78CB2B}"/>
              </a:ext>
            </a:extLst>
          </p:cNvPr>
          <p:cNvSpPr/>
          <p:nvPr/>
        </p:nvSpPr>
        <p:spPr>
          <a:xfrm>
            <a:off x="1270035" y="5201154"/>
            <a:ext cx="9996046" cy="43081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a:solidFill>
                  <a:schemeClr val="bg1"/>
                </a:solidFill>
              </a:rPr>
              <a:t>+ Session information</a:t>
            </a:r>
          </a:p>
        </p:txBody>
      </p:sp>
      <p:sp>
        <p:nvSpPr>
          <p:cNvPr id="6" name="Rectangle 5">
            <a:extLst>
              <a:ext uri="{FF2B5EF4-FFF2-40B4-BE49-F238E27FC236}">
                <a16:creationId xmlns:a16="http://schemas.microsoft.com/office/drawing/2014/main" id="{BE5DD3B2-344C-1EC4-C3CC-7AE2597FFBA4}"/>
              </a:ext>
            </a:extLst>
          </p:cNvPr>
          <p:cNvSpPr/>
          <p:nvPr/>
        </p:nvSpPr>
        <p:spPr>
          <a:xfrm>
            <a:off x="1270034" y="5686601"/>
            <a:ext cx="9996046" cy="43081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a:solidFill>
                  <a:schemeClr val="bg1"/>
                </a:solidFill>
              </a:rPr>
              <a:t>+ Learning objectives</a:t>
            </a:r>
          </a:p>
        </p:txBody>
      </p:sp>
      <p:pic>
        <p:nvPicPr>
          <p:cNvPr id="12" name="Picture 11" descr="A computer screen with a pen and gears&#10;&#10;Description automatically generated">
            <a:extLst>
              <a:ext uri="{FF2B5EF4-FFF2-40B4-BE49-F238E27FC236}">
                <a16:creationId xmlns:a16="http://schemas.microsoft.com/office/drawing/2014/main" id="{C6235C00-E749-B9BC-A9C3-30BC8708A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602" y="865897"/>
            <a:ext cx="4876800" cy="3810000"/>
          </a:xfrm>
          <a:prstGeom prst="rect">
            <a:avLst/>
          </a:prstGeom>
        </p:spPr>
      </p:pic>
    </p:spTree>
    <p:custDataLst>
      <p:tags r:id="rId1"/>
    </p:custDataLst>
    <p:extLst>
      <p:ext uri="{BB962C8B-B14F-4D97-AF65-F5344CB8AC3E}">
        <p14:creationId xmlns:p14="http://schemas.microsoft.com/office/powerpoint/2010/main" val="325898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3" name="Rectangle 2">
            <a:extLst>
              <a:ext uri="{FF2B5EF4-FFF2-40B4-BE49-F238E27FC236}">
                <a16:creationId xmlns:a16="http://schemas.microsoft.com/office/drawing/2014/main" id="{45FE213D-0D7C-7A7B-2815-014F0A0ABC9E}"/>
              </a:ext>
            </a:extLst>
          </p:cNvPr>
          <p:cNvSpPr/>
          <p:nvPr/>
        </p:nvSpPr>
        <p:spPr>
          <a:xfrm>
            <a:off x="452097" y="338138"/>
            <a:ext cx="11287806" cy="3139321"/>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D2E1F07-A164-E1C6-E4C9-D00295FC0722}"/>
              </a:ext>
            </a:extLst>
          </p:cNvPr>
          <p:cNvSpPr txBox="1">
            <a:spLocks noChangeArrowheads="1"/>
          </p:cNvSpPr>
          <p:nvPr/>
        </p:nvSpPr>
        <p:spPr bwMode="auto">
          <a:xfrm>
            <a:off x="452097" y="455955"/>
            <a:ext cx="10479140" cy="3139321"/>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Arial" panose="020B0604020202020204" pitchFamily="34" charset="0"/>
                <a:cs typeface="Arial" panose="020B0604020202020204" pitchFamily="34" charset="0"/>
              </a:rPr>
              <a:t>Be engaging</a:t>
            </a:r>
          </a:p>
          <a:p>
            <a:endParaRPr lang="en-GB" altLang="en-US" sz="1400" b="1" dirty="0">
              <a:latin typeface="Arial" panose="020B0604020202020204" pitchFamily="34" charset="0"/>
              <a:ea typeface="Verdana"/>
              <a:cs typeface="Arial" panose="020B0604020202020204" pitchFamily="34" charset="0"/>
            </a:endParaRPr>
          </a:p>
          <a:p>
            <a:r>
              <a:rPr lang="en-GB" altLang="en-US" sz="1400" dirty="0">
                <a:latin typeface="+mj-lt"/>
                <a:ea typeface="Verdana"/>
              </a:rPr>
              <a:t>Writing in a way which engages and motivates your leaner will result in a higher level of knowledge retention.</a:t>
            </a:r>
            <a:endParaRPr lang="en-GB" altLang="en-US" sz="1400" dirty="0">
              <a:latin typeface="+mj-lt"/>
              <a:ea typeface="Verdana"/>
              <a:cs typeface="Arial"/>
            </a:endParaRPr>
          </a:p>
          <a:p>
            <a:endParaRPr lang="en-GB" altLang="en-US" sz="1400" dirty="0">
              <a:latin typeface="+mj-lt"/>
              <a:ea typeface="Verdana"/>
            </a:endParaRPr>
          </a:p>
          <a:p>
            <a:r>
              <a:rPr lang="en-GB" altLang="en-US" sz="1400" dirty="0">
                <a:latin typeface="+mj-lt"/>
                <a:ea typeface="Verdana"/>
              </a:rPr>
              <a:t>To engage your learners:</a:t>
            </a:r>
          </a:p>
          <a:p>
            <a:pPr marL="285750" indent="-285750">
              <a:buFont typeface="Arial" panose="020B0604020202020204" pitchFamily="34" charset="0"/>
              <a:buChar char="•"/>
            </a:pPr>
            <a:r>
              <a:rPr lang="en-GB" altLang="en-US" sz="1400" dirty="0">
                <a:latin typeface="+mj-lt"/>
                <a:ea typeface="Verdana"/>
              </a:rPr>
              <a:t>be direct: get to the point quickly and keep content focused on the learning objectives</a:t>
            </a:r>
          </a:p>
          <a:p>
            <a:pPr marL="285750" indent="-285750">
              <a:buFont typeface="Arial" panose="020B0604020202020204" pitchFamily="34" charset="0"/>
              <a:buChar char="•"/>
            </a:pPr>
            <a:r>
              <a:rPr lang="en-GB" altLang="en-US" sz="1400" dirty="0">
                <a:latin typeface="+mj-lt"/>
                <a:ea typeface="Verdana"/>
              </a:rPr>
              <a:t>use an active voice (where your subject performs the action) rather than a passive voice (where your subject receives the action)</a:t>
            </a:r>
          </a:p>
          <a:p>
            <a:pPr marL="285750" indent="-285750">
              <a:buFont typeface="Arial" panose="020B0604020202020204" pitchFamily="34" charset="0"/>
              <a:buChar char="•"/>
            </a:pPr>
            <a:r>
              <a:rPr lang="en-GB" altLang="en-US" sz="1400" dirty="0">
                <a:latin typeface="+mj-lt"/>
                <a:ea typeface="Verdana"/>
              </a:rPr>
              <a:t>break up your content with knowledge checks and/or activities to reinforce learning providing constructive feedback</a:t>
            </a:r>
          </a:p>
          <a:p>
            <a:pPr marL="285750" indent="-285750">
              <a:buFont typeface="Arial" panose="020B0604020202020204" pitchFamily="34" charset="0"/>
              <a:buChar char="•"/>
            </a:pPr>
            <a:r>
              <a:rPr lang="en-GB" altLang="en-US" sz="1400" dirty="0">
                <a:latin typeface="+mj-lt"/>
                <a:ea typeface="Verdana"/>
              </a:rPr>
              <a:t>incorporate stories and/or case studies into your content to add context and make your content relatable and memorable</a:t>
            </a:r>
          </a:p>
          <a:p>
            <a:pPr marL="285750" indent="-285750">
              <a:buFont typeface="Arial" panose="020B0604020202020204" pitchFamily="34" charset="0"/>
              <a:buChar char="•"/>
            </a:pPr>
            <a:r>
              <a:rPr lang="en-GB" altLang="en-US" sz="1400" dirty="0">
                <a:latin typeface="+mj-lt"/>
                <a:ea typeface="Verdana"/>
              </a:rPr>
              <a:t>use images to support key learning points</a:t>
            </a:r>
          </a:p>
          <a:p>
            <a:endParaRPr lang="en-GB" altLang="en-US" sz="1400" dirty="0">
              <a:latin typeface="+mj-lt"/>
              <a:ea typeface="Verdana"/>
            </a:endParaRPr>
          </a:p>
          <a:p>
            <a:r>
              <a:rPr lang="en-GB" altLang="en-US" sz="1400" dirty="0">
                <a:latin typeface="+mj-lt"/>
                <a:ea typeface="Verdana"/>
              </a:rPr>
              <a:t>Select the drawer icon for more guidance on writing engaging content.</a:t>
            </a:r>
          </a:p>
          <a:p>
            <a:endParaRPr lang="en-GB" altLang="en-US" sz="1400" dirty="0">
              <a:latin typeface="+mj-lt"/>
              <a:ea typeface="Verdana"/>
            </a:endParaRPr>
          </a:p>
        </p:txBody>
      </p:sp>
    </p:spTree>
    <p:custDataLst>
      <p:tags r:id="rId1"/>
    </p:custDataLst>
    <p:extLst>
      <p:ext uri="{BB962C8B-B14F-4D97-AF65-F5344CB8AC3E}">
        <p14:creationId xmlns:p14="http://schemas.microsoft.com/office/powerpoint/2010/main" val="92444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67" y="0"/>
            <a:ext cx="12192000" cy="6868454"/>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4" y="747323"/>
            <a:ext cx="10045655" cy="1777275"/>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7915" y="141950"/>
            <a:ext cx="10045655"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en-GB" b="1">
                <a:solidFill>
                  <a:schemeClr val="tx1"/>
                </a:solidFill>
                <a:latin typeface="Arial"/>
                <a:cs typeface="Arial"/>
              </a:rPr>
              <a:t>The 6-step process</a:t>
            </a:r>
            <a:endParaRPr lang="en-GB" b="1">
              <a:solidFill>
                <a:schemeClr val="tx1"/>
              </a:solidFill>
            </a:endParaRPr>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64716" y="927009"/>
            <a:ext cx="9831742" cy="2062103"/>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dirty="0">
                <a:latin typeface="Arial" panose="020B0604020202020204" pitchFamily="34" charset="0"/>
                <a:cs typeface="Arial" panose="020B0604020202020204" pitchFamily="34" charset="0"/>
              </a:rPr>
              <a:t>Knowing where to start when writing content is often the biggest hurdle.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When you created your session plan, you did most of the hard work and you can now build on this to create the content of your session by following a simple 6-step process</a:t>
            </a:r>
          </a:p>
          <a:p>
            <a:endParaRPr lang="en-GB" sz="1600" b="0"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panose="020B0604020202020204" pitchFamily="34" charset="0"/>
                <a:cs typeface="Arial" panose="020B0604020202020204" pitchFamily="34" charset="0"/>
              </a:rPr>
              <a:t>S</a:t>
            </a:r>
            <a:r>
              <a:rPr lang="en-GB" sz="1600" b="1" dirty="0">
                <a:latin typeface="Arial" panose="020B0604020202020204" pitchFamily="34" charset="0"/>
                <a:cs typeface="Arial" panose="020B0604020202020204" pitchFamily="34" charset="0"/>
              </a:rPr>
              <a:t>elect the arrow icons to follow the 6-step process.</a:t>
            </a:r>
            <a:endParaRPr lang="en-GB" sz="1600" b="1" dirty="0">
              <a:solidFill>
                <a:schemeClr val="tx1"/>
              </a:solidFill>
              <a:latin typeface="Arial" panose="020B0604020202020204" pitchFamily="34" charset="0"/>
              <a:cs typeface="Arial" panose="020B0604020202020204" pitchFamily="34" charset="0"/>
            </a:endParaRPr>
          </a:p>
          <a:p>
            <a:endParaRPr lang="en-GB" altLang="en-US" sz="1600" dirty="0">
              <a:latin typeface="Verdana"/>
              <a:ea typeface="Verdana"/>
            </a:endParaRPr>
          </a:p>
          <a:p>
            <a:endParaRPr lang="en-GB" altLang="en-US" sz="1600" dirty="0"/>
          </a:p>
        </p:txBody>
      </p:sp>
      <p:sp>
        <p:nvSpPr>
          <p:cNvPr id="14" name="Rectangle 13">
            <a:extLst>
              <a:ext uri="{FF2B5EF4-FFF2-40B4-BE49-F238E27FC236}">
                <a16:creationId xmlns:a16="http://schemas.microsoft.com/office/drawing/2014/main" id="{F873215A-6A72-7DEA-DB2C-5723D96B3A8F}"/>
              </a:ext>
            </a:extLst>
          </p:cNvPr>
          <p:cNvSpPr/>
          <p:nvPr/>
        </p:nvSpPr>
        <p:spPr>
          <a:xfrm>
            <a:off x="5784260" y="2738738"/>
            <a:ext cx="5100098" cy="3684194"/>
          </a:xfrm>
          <a:prstGeom prst="rect">
            <a:avLst/>
          </a:prstGeom>
          <a:solidFill>
            <a:srgbClr val="CEEDE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095999" y="3027745"/>
            <a:ext cx="4575777" cy="2554545"/>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mn-lt"/>
                <a:cs typeface="Arial"/>
              </a:rPr>
              <a:t>1 of 6: Introduce your session</a:t>
            </a:r>
          </a:p>
          <a:p>
            <a:endParaRPr lang="en-GB" sz="1600" b="1" dirty="0">
              <a:latin typeface="+mn-lt"/>
              <a:cs typeface="Arial" panose="020B0604020202020204" pitchFamily="34" charset="0"/>
            </a:endParaRPr>
          </a:p>
          <a:p>
            <a:r>
              <a:rPr lang="en-GB" sz="1600" dirty="0">
                <a:latin typeface="+mn-lt"/>
                <a:cs typeface="Arial" panose="020B0604020202020204" pitchFamily="34" charset="0"/>
              </a:rPr>
              <a:t>Begin your content with an introduction outlining the purpose and aims of your session. This should be 1 to 2 paragraphs long.</a:t>
            </a:r>
          </a:p>
          <a:p>
            <a:endParaRPr lang="en-GB" sz="1600" dirty="0">
              <a:latin typeface="+mn-lt"/>
              <a:cs typeface="Arial" panose="020B0604020202020204" pitchFamily="34" charset="0"/>
            </a:endParaRPr>
          </a:p>
          <a:p>
            <a:r>
              <a:rPr lang="en-GB" sz="1600" dirty="0">
                <a:latin typeface="+mn-lt"/>
                <a:cs typeface="Arial" panose="020B0604020202020204" pitchFamily="34" charset="0"/>
              </a:rPr>
              <a:t>Use the introduction and learning objectives you have written in your session plan document as starting point. You not need to add anything else.</a:t>
            </a:r>
            <a:endParaRPr lang="en-GB" sz="1400" dirty="0">
              <a:latin typeface="+mn-lt"/>
              <a:cs typeface="Arial" panose="020B0604020202020204" pitchFamily="34" charset="0"/>
            </a:endParaRPr>
          </a:p>
        </p:txBody>
      </p:sp>
      <p:sp>
        <p:nvSpPr>
          <p:cNvPr id="17" name="Rectangle 16">
            <a:extLst>
              <a:ext uri="{FF2B5EF4-FFF2-40B4-BE49-F238E27FC236}">
                <a16:creationId xmlns:a16="http://schemas.microsoft.com/office/drawing/2014/main" id="{7B56FC69-C3AB-6DA4-09F8-198EA640EA50}"/>
              </a:ext>
            </a:extLst>
          </p:cNvPr>
          <p:cNvSpPr/>
          <p:nvPr/>
        </p:nvSpPr>
        <p:spPr>
          <a:xfrm>
            <a:off x="887914" y="2746194"/>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887914" y="3603354"/>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5" name="Rectangle 4">
            <a:extLst>
              <a:ext uri="{FF2B5EF4-FFF2-40B4-BE49-F238E27FC236}">
                <a16:creationId xmlns:a16="http://schemas.microsoft.com/office/drawing/2014/main" id="{C7E6DC6C-554C-4363-77CB-A969D5E7958E}"/>
              </a:ext>
            </a:extLst>
          </p:cNvPr>
          <p:cNvSpPr/>
          <p:nvPr/>
        </p:nvSpPr>
        <p:spPr>
          <a:xfrm>
            <a:off x="10671777" y="3852816"/>
            <a:ext cx="232382"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sp>
        <p:nvSpPr>
          <p:cNvPr id="6" name="Rectangle 5">
            <a:extLst>
              <a:ext uri="{FF2B5EF4-FFF2-40B4-BE49-F238E27FC236}">
                <a16:creationId xmlns:a16="http://schemas.microsoft.com/office/drawing/2014/main" id="{244783BA-C3FD-B66A-EBEE-4483D6F457D2}"/>
              </a:ext>
            </a:extLst>
          </p:cNvPr>
          <p:cNvSpPr/>
          <p:nvPr/>
        </p:nvSpPr>
        <p:spPr>
          <a:xfrm rot="10800000">
            <a:off x="5738526" y="4091718"/>
            <a:ext cx="232380"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pic>
        <p:nvPicPr>
          <p:cNvPr id="7" name="Picture 6" descr="A number on a black background&#10;&#10;Description automatically generated">
            <a:extLst>
              <a:ext uri="{FF2B5EF4-FFF2-40B4-BE49-F238E27FC236}">
                <a16:creationId xmlns:a16="http://schemas.microsoft.com/office/drawing/2014/main" id="{CCF1A473-59BC-00F7-CA4B-7DA7F284E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007" y="2693018"/>
            <a:ext cx="4876800" cy="3810000"/>
          </a:xfrm>
          <a:prstGeom prst="rect">
            <a:avLst/>
          </a:prstGeom>
        </p:spPr>
      </p:pic>
    </p:spTree>
    <p:custDataLst>
      <p:tags r:id="rId1"/>
    </p:custDataLst>
    <p:extLst>
      <p:ext uri="{BB962C8B-B14F-4D97-AF65-F5344CB8AC3E}">
        <p14:creationId xmlns:p14="http://schemas.microsoft.com/office/powerpoint/2010/main" val="423593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4" name="Rectangle 13">
            <a:extLst>
              <a:ext uri="{FF2B5EF4-FFF2-40B4-BE49-F238E27FC236}">
                <a16:creationId xmlns:a16="http://schemas.microsoft.com/office/drawing/2014/main" id="{F873215A-6A72-7DEA-DB2C-5723D96B3A8F}"/>
              </a:ext>
            </a:extLst>
          </p:cNvPr>
          <p:cNvSpPr/>
          <p:nvPr/>
        </p:nvSpPr>
        <p:spPr>
          <a:xfrm>
            <a:off x="5804061" y="618227"/>
            <a:ext cx="5100098" cy="4342358"/>
          </a:xfrm>
          <a:prstGeom prst="rect">
            <a:avLst/>
          </a:prstGeom>
          <a:solidFill>
            <a:srgbClr val="CEEDE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115800" y="713268"/>
            <a:ext cx="4575777" cy="4247317"/>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mn-lt"/>
                <a:cs typeface="Arial"/>
              </a:rPr>
              <a:t>2 of 6: Find the hook</a:t>
            </a:r>
          </a:p>
          <a:p>
            <a:endParaRPr lang="en-GB" sz="1600" b="1" dirty="0">
              <a:latin typeface="+mn-lt"/>
              <a:cs typeface="Arial" panose="020B0604020202020204" pitchFamily="34" charset="0"/>
            </a:endParaRPr>
          </a:p>
          <a:p>
            <a:r>
              <a:rPr lang="en-GB" sz="1600" dirty="0">
                <a:latin typeface="+mn-lt"/>
                <a:cs typeface="Arial" panose="020B0604020202020204" pitchFamily="34" charset="0"/>
              </a:rPr>
              <a:t>After the introduction, include a hook.</a:t>
            </a:r>
          </a:p>
          <a:p>
            <a:endParaRPr lang="en-GB" sz="1600" dirty="0">
              <a:latin typeface="+mn-lt"/>
              <a:cs typeface="Arial" panose="020B0604020202020204" pitchFamily="34" charset="0"/>
            </a:endParaRPr>
          </a:p>
          <a:p>
            <a:r>
              <a:rPr lang="en-GB" sz="1600" dirty="0">
                <a:latin typeface="+mn-lt"/>
                <a:cs typeface="Arial" panose="020B0604020202020204" pitchFamily="34" charset="0"/>
              </a:rPr>
              <a:t>A hook is something that encourages learners to engage with your session and makes them want to read on. </a:t>
            </a:r>
          </a:p>
          <a:p>
            <a:endParaRPr lang="en-GB" sz="1600" dirty="0">
              <a:latin typeface="+mn-lt"/>
              <a:cs typeface="Arial" panose="020B0604020202020204" pitchFamily="34" charset="0"/>
            </a:endParaRPr>
          </a:p>
          <a:p>
            <a:r>
              <a:rPr lang="en-GB" sz="1600" dirty="0">
                <a:latin typeface="+mn-lt"/>
                <a:cs typeface="Arial" panose="020B0604020202020204" pitchFamily="34" charset="0"/>
              </a:rPr>
              <a:t>Think about who your learner is and what they want to achieve then begin your session by telling them how the session will help them reach this goal. </a:t>
            </a:r>
          </a:p>
          <a:p>
            <a:endParaRPr lang="en-GB" sz="1600" dirty="0">
              <a:latin typeface="+mn-lt"/>
              <a:cs typeface="Arial" panose="020B0604020202020204" pitchFamily="34" charset="0"/>
            </a:endParaRPr>
          </a:p>
          <a:p>
            <a:r>
              <a:rPr lang="en-GB" sz="1600" dirty="0">
                <a:latin typeface="+mn-lt"/>
                <a:cs typeface="Arial" panose="020B0604020202020204" pitchFamily="34" charset="0"/>
              </a:rPr>
              <a:t>Present this as a scenario or an interactive exercise like a question or a click to reveal activity.</a:t>
            </a:r>
          </a:p>
          <a:p>
            <a:endParaRPr lang="en-GB" sz="1400" b="1" dirty="0">
              <a:latin typeface="+mn-lt"/>
              <a:cs typeface="Arial" panose="020B0604020202020204" pitchFamily="34" charset="0"/>
            </a:endParaRPr>
          </a:p>
        </p:txBody>
      </p:sp>
      <p:sp>
        <p:nvSpPr>
          <p:cNvPr id="17" name="Rectangle 16">
            <a:extLst>
              <a:ext uri="{FF2B5EF4-FFF2-40B4-BE49-F238E27FC236}">
                <a16:creationId xmlns:a16="http://schemas.microsoft.com/office/drawing/2014/main" id="{7B56FC69-C3AB-6DA4-09F8-198EA640EA50}"/>
              </a:ext>
            </a:extLst>
          </p:cNvPr>
          <p:cNvSpPr/>
          <p:nvPr/>
        </p:nvSpPr>
        <p:spPr>
          <a:xfrm>
            <a:off x="880005" y="694950"/>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880005" y="1552110"/>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5" name="Rectangle 4">
            <a:extLst>
              <a:ext uri="{FF2B5EF4-FFF2-40B4-BE49-F238E27FC236}">
                <a16:creationId xmlns:a16="http://schemas.microsoft.com/office/drawing/2014/main" id="{C7E6DC6C-554C-4363-77CB-A969D5E7958E}"/>
              </a:ext>
            </a:extLst>
          </p:cNvPr>
          <p:cNvSpPr/>
          <p:nvPr/>
        </p:nvSpPr>
        <p:spPr>
          <a:xfrm>
            <a:off x="10644995" y="2401613"/>
            <a:ext cx="232382"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sp>
        <p:nvSpPr>
          <p:cNvPr id="6" name="Rectangle 5">
            <a:extLst>
              <a:ext uri="{FF2B5EF4-FFF2-40B4-BE49-F238E27FC236}">
                <a16:creationId xmlns:a16="http://schemas.microsoft.com/office/drawing/2014/main" id="{244783BA-C3FD-B66A-EBEE-4483D6F457D2}"/>
              </a:ext>
            </a:extLst>
          </p:cNvPr>
          <p:cNvSpPr/>
          <p:nvPr/>
        </p:nvSpPr>
        <p:spPr>
          <a:xfrm rot="10800000">
            <a:off x="5711744" y="2446548"/>
            <a:ext cx="232380"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pic>
        <p:nvPicPr>
          <p:cNvPr id="3" name="Picture 2" descr="A number on a black background&#10;&#10;Description automatically generated">
            <a:extLst>
              <a:ext uri="{FF2B5EF4-FFF2-40B4-BE49-F238E27FC236}">
                <a16:creationId xmlns:a16="http://schemas.microsoft.com/office/drawing/2014/main" id="{BD556C54-297E-059D-8C67-9C9BC8263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44" y="496613"/>
            <a:ext cx="4876800" cy="3810000"/>
          </a:xfrm>
          <a:prstGeom prst="rect">
            <a:avLst/>
          </a:prstGeom>
        </p:spPr>
      </p:pic>
    </p:spTree>
    <p:custDataLst>
      <p:tags r:id="rId1"/>
    </p:custDataLst>
    <p:extLst>
      <p:ext uri="{BB962C8B-B14F-4D97-AF65-F5344CB8AC3E}">
        <p14:creationId xmlns:p14="http://schemas.microsoft.com/office/powerpoint/2010/main" val="310887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4" name="Rectangle 13">
            <a:extLst>
              <a:ext uri="{FF2B5EF4-FFF2-40B4-BE49-F238E27FC236}">
                <a16:creationId xmlns:a16="http://schemas.microsoft.com/office/drawing/2014/main" id="{F873215A-6A72-7DEA-DB2C-5723D96B3A8F}"/>
              </a:ext>
            </a:extLst>
          </p:cNvPr>
          <p:cNvSpPr/>
          <p:nvPr/>
        </p:nvSpPr>
        <p:spPr>
          <a:xfrm>
            <a:off x="5804061" y="713267"/>
            <a:ext cx="5100098" cy="4247317"/>
          </a:xfrm>
          <a:prstGeom prst="rect">
            <a:avLst/>
          </a:prstGeom>
          <a:solidFill>
            <a:srgbClr val="CEEDE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128947" y="694950"/>
            <a:ext cx="4575777" cy="304698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mn-lt"/>
                <a:cs typeface="Arial"/>
              </a:rPr>
              <a:t>3 of 6: Create a framework</a:t>
            </a:r>
          </a:p>
          <a:p>
            <a:endParaRPr lang="en-GB" sz="1600" b="1" dirty="0">
              <a:latin typeface="+mn-lt"/>
              <a:cs typeface="Arial" panose="020B0604020202020204" pitchFamily="34" charset="0"/>
            </a:endParaRPr>
          </a:p>
          <a:p>
            <a:r>
              <a:rPr lang="en-GB" sz="1600" dirty="0">
                <a:latin typeface="+mn-lt"/>
                <a:cs typeface="Arial" panose="020B0604020202020204" pitchFamily="34" charset="0"/>
              </a:rPr>
              <a:t>Create a structure using the learning objectives and key points in your session plan:</a:t>
            </a:r>
          </a:p>
          <a:p>
            <a:pPr marL="285750" indent="-285750">
              <a:buFont typeface="Arial" panose="020B0604020202020204" pitchFamily="34" charset="0"/>
              <a:buChar char="•"/>
            </a:pPr>
            <a:r>
              <a:rPr lang="en-GB" sz="1600" dirty="0">
                <a:latin typeface="+mn-lt"/>
                <a:cs typeface="Arial" panose="020B0604020202020204" pitchFamily="34" charset="0"/>
              </a:rPr>
              <a:t>approach each objective separately</a:t>
            </a:r>
          </a:p>
          <a:p>
            <a:pPr marL="285750" indent="-285750">
              <a:buFont typeface="Arial" panose="020B0604020202020204" pitchFamily="34" charset="0"/>
              <a:buChar char="•"/>
            </a:pPr>
            <a:r>
              <a:rPr lang="en-GB" sz="1600" dirty="0">
                <a:latin typeface="+mn-lt"/>
                <a:cs typeface="Arial" panose="020B0604020202020204" pitchFamily="34" charset="0"/>
              </a:rPr>
              <a:t>create subheadings under each objective, based on the key topics identified in your session plan</a:t>
            </a:r>
          </a:p>
          <a:p>
            <a:r>
              <a:rPr lang="en-GB" sz="1600" dirty="0">
                <a:latin typeface="+mn-lt"/>
                <a:cs typeface="Arial" panose="020B0604020202020204" pitchFamily="34" charset="0"/>
              </a:rPr>
              <a:t>You can now have a framework and can add relevant content beneath each subheading.</a:t>
            </a:r>
          </a:p>
          <a:p>
            <a:r>
              <a:rPr lang="en-GB" sz="1600" dirty="0">
                <a:latin typeface="+mn-lt"/>
                <a:cs typeface="Arial" panose="020B0604020202020204" pitchFamily="34" charset="0"/>
              </a:rPr>
              <a:t>Chunking your content in this way makes information clearer and easier to remember.</a:t>
            </a:r>
            <a:endParaRPr lang="en-GB" sz="1400" b="1" dirty="0">
              <a:latin typeface="+mn-lt"/>
              <a:cs typeface="Arial" panose="020B0604020202020204" pitchFamily="34" charset="0"/>
            </a:endParaRPr>
          </a:p>
        </p:txBody>
      </p:sp>
      <p:sp>
        <p:nvSpPr>
          <p:cNvPr id="17" name="Rectangle 16">
            <a:extLst>
              <a:ext uri="{FF2B5EF4-FFF2-40B4-BE49-F238E27FC236}">
                <a16:creationId xmlns:a16="http://schemas.microsoft.com/office/drawing/2014/main" id="{7B56FC69-C3AB-6DA4-09F8-198EA640EA50}"/>
              </a:ext>
            </a:extLst>
          </p:cNvPr>
          <p:cNvSpPr/>
          <p:nvPr/>
        </p:nvSpPr>
        <p:spPr>
          <a:xfrm>
            <a:off x="880005" y="694950"/>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880005" y="1552110"/>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5" name="Rectangle 4">
            <a:extLst>
              <a:ext uri="{FF2B5EF4-FFF2-40B4-BE49-F238E27FC236}">
                <a16:creationId xmlns:a16="http://schemas.microsoft.com/office/drawing/2014/main" id="{C7E6DC6C-554C-4363-77CB-A969D5E7958E}"/>
              </a:ext>
            </a:extLst>
          </p:cNvPr>
          <p:cNvSpPr/>
          <p:nvPr/>
        </p:nvSpPr>
        <p:spPr>
          <a:xfrm>
            <a:off x="10644995" y="2401613"/>
            <a:ext cx="232382"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sp>
        <p:nvSpPr>
          <p:cNvPr id="6" name="Rectangle 5">
            <a:extLst>
              <a:ext uri="{FF2B5EF4-FFF2-40B4-BE49-F238E27FC236}">
                <a16:creationId xmlns:a16="http://schemas.microsoft.com/office/drawing/2014/main" id="{244783BA-C3FD-B66A-EBEE-4483D6F457D2}"/>
              </a:ext>
            </a:extLst>
          </p:cNvPr>
          <p:cNvSpPr/>
          <p:nvPr/>
        </p:nvSpPr>
        <p:spPr>
          <a:xfrm rot="10800000">
            <a:off x="5711744" y="2446548"/>
            <a:ext cx="232380"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pic>
        <p:nvPicPr>
          <p:cNvPr id="3" name="Picture 2" descr="A number on a white background&#10;&#10;Description automatically generated">
            <a:extLst>
              <a:ext uri="{FF2B5EF4-FFF2-40B4-BE49-F238E27FC236}">
                <a16:creationId xmlns:a16="http://schemas.microsoft.com/office/drawing/2014/main" id="{26A4ABE8-F58B-8349-261A-9D0974723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6" y="799298"/>
            <a:ext cx="4876800" cy="3810000"/>
          </a:xfrm>
          <a:prstGeom prst="rect">
            <a:avLst/>
          </a:prstGeom>
        </p:spPr>
      </p:pic>
    </p:spTree>
    <p:custDataLst>
      <p:tags r:id="rId1"/>
    </p:custDataLst>
    <p:extLst>
      <p:ext uri="{BB962C8B-B14F-4D97-AF65-F5344CB8AC3E}">
        <p14:creationId xmlns:p14="http://schemas.microsoft.com/office/powerpoint/2010/main" val="183474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4" name="Rectangle 13">
            <a:extLst>
              <a:ext uri="{FF2B5EF4-FFF2-40B4-BE49-F238E27FC236}">
                <a16:creationId xmlns:a16="http://schemas.microsoft.com/office/drawing/2014/main" id="{F873215A-6A72-7DEA-DB2C-5723D96B3A8F}"/>
              </a:ext>
            </a:extLst>
          </p:cNvPr>
          <p:cNvSpPr/>
          <p:nvPr/>
        </p:nvSpPr>
        <p:spPr>
          <a:xfrm>
            <a:off x="5826147" y="691180"/>
            <a:ext cx="5055926" cy="6018435"/>
          </a:xfrm>
          <a:prstGeom prst="rect">
            <a:avLst/>
          </a:prstGeom>
          <a:solidFill>
            <a:srgbClr val="CEEDE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115800" y="713268"/>
            <a:ext cx="4575777" cy="5509200"/>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mn-lt"/>
                <a:cs typeface="Arial"/>
              </a:rPr>
              <a:t>4 of 6: Build your content </a:t>
            </a:r>
            <a:endParaRPr lang="en-US" dirty="0"/>
          </a:p>
          <a:p>
            <a:endParaRPr lang="en-GB" sz="1600" b="1" dirty="0">
              <a:latin typeface="+mn-lt"/>
              <a:cs typeface="Arial"/>
            </a:endParaRPr>
          </a:p>
          <a:p>
            <a:r>
              <a:rPr lang="en-GB" sz="1600" dirty="0">
                <a:latin typeface="+mn-lt"/>
                <a:cs typeface="Arial"/>
              </a:rPr>
              <a:t>Add content beneath each learning objective subheading in your framework.</a:t>
            </a:r>
          </a:p>
          <a:p>
            <a:endParaRPr lang="en-GB" sz="1600" dirty="0">
              <a:latin typeface="+mn-lt"/>
              <a:cs typeface="Arial"/>
            </a:endParaRPr>
          </a:p>
          <a:p>
            <a:pPr marL="285750" indent="-285750">
              <a:buFont typeface="Arial" panose="020B0604020202020204" pitchFamily="34" charset="0"/>
              <a:buChar char="•"/>
            </a:pPr>
            <a:r>
              <a:rPr lang="en-GB" sz="1600" dirty="0">
                <a:latin typeface="+mn-lt"/>
                <a:cs typeface="Arial"/>
              </a:rPr>
              <a:t>Remember the 3 golden rules: be accessible, inclusive and engaging.</a:t>
            </a:r>
          </a:p>
          <a:p>
            <a:pPr marL="285750" indent="-285750">
              <a:buFont typeface="Arial" panose="020B0604020202020204" pitchFamily="34" charset="0"/>
              <a:buChar char="•"/>
            </a:pPr>
            <a:r>
              <a:rPr lang="en-GB" sz="1600" dirty="0">
                <a:latin typeface="+mn-lt"/>
                <a:cs typeface="Arial"/>
              </a:rPr>
              <a:t>If you include facts and figures you must provide links to your sources to avoid plagiarism [1].</a:t>
            </a:r>
          </a:p>
          <a:p>
            <a:pPr marL="285750" indent="-285750">
              <a:buFont typeface="Arial" panose="020B0604020202020204" pitchFamily="34" charset="0"/>
              <a:buChar char="•"/>
            </a:pPr>
            <a:r>
              <a:rPr lang="en-GB" sz="1600" dirty="0">
                <a:latin typeface="+mn-lt"/>
                <a:cs typeface="Arial"/>
              </a:rPr>
              <a:t>Add any ideas for images to support the text as you go, including descriptive text if required.</a:t>
            </a:r>
          </a:p>
          <a:p>
            <a:pPr marL="285750" indent="-285750">
              <a:buFont typeface="Arial" panose="020B0604020202020204" pitchFamily="34" charset="0"/>
              <a:buChar char="•"/>
            </a:pPr>
            <a:r>
              <a:rPr lang="en-GB" sz="1600" dirty="0">
                <a:latin typeface="+mn-lt"/>
                <a:cs typeface="Arial"/>
              </a:rPr>
              <a:t>Images taken from the internet cannot be used without the relevant permissions but the NHSE TEL team can use these as reference material to create new ones for your session.</a:t>
            </a:r>
          </a:p>
          <a:p>
            <a:pPr marL="285750" indent="-285750">
              <a:buFont typeface="Arial" panose="020B0604020202020204" pitchFamily="34" charset="0"/>
              <a:buChar char="•"/>
            </a:pPr>
            <a:r>
              <a:rPr lang="en-GB" sz="1600" dirty="0">
                <a:latin typeface="+mn-lt"/>
                <a:cs typeface="Arial"/>
              </a:rPr>
              <a:t>If you are including video or animation add placeholders and/or transcripts within your content. (If you will be writing a script select the   drawer icon to download the NHSE TEL. Animation script writing guidance document.</a:t>
            </a:r>
          </a:p>
        </p:txBody>
      </p:sp>
      <p:sp>
        <p:nvSpPr>
          <p:cNvPr id="17" name="Rectangle 16">
            <a:extLst>
              <a:ext uri="{FF2B5EF4-FFF2-40B4-BE49-F238E27FC236}">
                <a16:creationId xmlns:a16="http://schemas.microsoft.com/office/drawing/2014/main" id="{7B56FC69-C3AB-6DA4-09F8-198EA640EA50}"/>
              </a:ext>
            </a:extLst>
          </p:cNvPr>
          <p:cNvSpPr/>
          <p:nvPr/>
        </p:nvSpPr>
        <p:spPr>
          <a:xfrm>
            <a:off x="880005" y="694950"/>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880005" y="1552110"/>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5" name="Rectangle 4">
            <a:extLst>
              <a:ext uri="{FF2B5EF4-FFF2-40B4-BE49-F238E27FC236}">
                <a16:creationId xmlns:a16="http://schemas.microsoft.com/office/drawing/2014/main" id="{C7E6DC6C-554C-4363-77CB-A969D5E7958E}"/>
              </a:ext>
            </a:extLst>
          </p:cNvPr>
          <p:cNvSpPr/>
          <p:nvPr/>
        </p:nvSpPr>
        <p:spPr>
          <a:xfrm>
            <a:off x="10644995" y="2401613"/>
            <a:ext cx="232382"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sp>
        <p:nvSpPr>
          <p:cNvPr id="6" name="Rectangle 5">
            <a:extLst>
              <a:ext uri="{FF2B5EF4-FFF2-40B4-BE49-F238E27FC236}">
                <a16:creationId xmlns:a16="http://schemas.microsoft.com/office/drawing/2014/main" id="{244783BA-C3FD-B66A-EBEE-4483D6F457D2}"/>
              </a:ext>
            </a:extLst>
          </p:cNvPr>
          <p:cNvSpPr/>
          <p:nvPr/>
        </p:nvSpPr>
        <p:spPr>
          <a:xfrm rot="10800000">
            <a:off x="5711744" y="2446548"/>
            <a:ext cx="232380"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pic>
        <p:nvPicPr>
          <p:cNvPr id="3" name="Picture 2" descr="A number on a black background&#10;&#10;Description automatically generated">
            <a:extLst>
              <a:ext uri="{FF2B5EF4-FFF2-40B4-BE49-F238E27FC236}">
                <a16:creationId xmlns:a16="http://schemas.microsoft.com/office/drawing/2014/main" id="{3EAEB2A8-C1D1-3C7D-3BBC-30029E923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78" y="628318"/>
            <a:ext cx="4876800" cy="3810000"/>
          </a:xfrm>
          <a:prstGeom prst="rect">
            <a:avLst/>
          </a:prstGeom>
        </p:spPr>
      </p:pic>
    </p:spTree>
    <p:custDataLst>
      <p:tags r:id="rId1"/>
    </p:custDataLst>
    <p:extLst>
      <p:ext uri="{BB962C8B-B14F-4D97-AF65-F5344CB8AC3E}">
        <p14:creationId xmlns:p14="http://schemas.microsoft.com/office/powerpoint/2010/main" val="3073843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4" name="Rectangle 13">
            <a:extLst>
              <a:ext uri="{FF2B5EF4-FFF2-40B4-BE49-F238E27FC236}">
                <a16:creationId xmlns:a16="http://schemas.microsoft.com/office/drawing/2014/main" id="{F873215A-6A72-7DEA-DB2C-5723D96B3A8F}"/>
              </a:ext>
            </a:extLst>
          </p:cNvPr>
          <p:cNvSpPr/>
          <p:nvPr/>
        </p:nvSpPr>
        <p:spPr>
          <a:xfrm>
            <a:off x="5804061" y="713266"/>
            <a:ext cx="5100098" cy="4061933"/>
          </a:xfrm>
          <a:prstGeom prst="rect">
            <a:avLst/>
          </a:prstGeom>
          <a:solidFill>
            <a:srgbClr val="CEEDE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084605" y="838390"/>
            <a:ext cx="4575777" cy="3785652"/>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mn-lt"/>
                <a:cs typeface="Arial"/>
              </a:rPr>
              <a:t>5 of 6: Summarise</a:t>
            </a:r>
            <a:endParaRPr lang="en-US" dirty="0"/>
          </a:p>
          <a:p>
            <a:endParaRPr lang="en-GB" sz="1600" b="1" dirty="0">
              <a:latin typeface="+mn-lt"/>
              <a:cs typeface="Arial"/>
            </a:endParaRPr>
          </a:p>
          <a:p>
            <a:r>
              <a:rPr lang="en-GB" sz="1600" dirty="0">
                <a:latin typeface="+mn-lt"/>
                <a:cs typeface="Arial" panose="020B0604020202020204" pitchFamily="34" charset="0"/>
              </a:rPr>
              <a:t>When you have added all your content add a list of key learning points. </a:t>
            </a:r>
          </a:p>
          <a:p>
            <a:endParaRPr lang="en-GB" sz="1600" dirty="0">
              <a:latin typeface="+mn-lt"/>
              <a:cs typeface="Arial" panose="020B0604020202020204" pitchFamily="34" charset="0"/>
            </a:endParaRPr>
          </a:p>
          <a:p>
            <a:r>
              <a:rPr lang="en-GB" sz="1600" dirty="0">
                <a:latin typeface="+mn-lt"/>
                <a:cs typeface="Arial" panose="020B0604020202020204" pitchFamily="34" charset="0"/>
              </a:rPr>
              <a:t>These should be single sentence ‘take away’ points you want learners to retain after completing the session.</a:t>
            </a:r>
          </a:p>
          <a:p>
            <a:endParaRPr lang="en-GB" sz="1600" dirty="0">
              <a:latin typeface="+mn-lt"/>
              <a:cs typeface="Arial" panose="020B0604020202020204" pitchFamily="34" charset="0"/>
            </a:endParaRPr>
          </a:p>
          <a:p>
            <a:r>
              <a:rPr lang="en-GB" sz="1600" dirty="0">
                <a:latin typeface="+mn-lt"/>
                <a:cs typeface="Arial" panose="020B0604020202020204" pitchFamily="34" charset="0"/>
              </a:rPr>
              <a:t>Refer to the list you collated in your session plan as a starting point. You may not have to add any more.</a:t>
            </a:r>
          </a:p>
          <a:p>
            <a:endParaRPr lang="en-GB" sz="1600" dirty="0">
              <a:latin typeface="+mn-lt"/>
              <a:cs typeface="Arial" panose="020B0604020202020204" pitchFamily="34" charset="0"/>
            </a:endParaRPr>
          </a:p>
          <a:p>
            <a:r>
              <a:rPr lang="en-GB" sz="1600" dirty="0">
                <a:latin typeface="+mn-lt"/>
                <a:cs typeface="Arial" panose="020B0604020202020204" pitchFamily="34" charset="0"/>
              </a:rPr>
              <a:t>Check that all your key points are covered in your content.</a:t>
            </a:r>
          </a:p>
        </p:txBody>
      </p:sp>
      <p:sp>
        <p:nvSpPr>
          <p:cNvPr id="17" name="Rectangle 16">
            <a:extLst>
              <a:ext uri="{FF2B5EF4-FFF2-40B4-BE49-F238E27FC236}">
                <a16:creationId xmlns:a16="http://schemas.microsoft.com/office/drawing/2014/main" id="{7B56FC69-C3AB-6DA4-09F8-198EA640EA50}"/>
              </a:ext>
            </a:extLst>
          </p:cNvPr>
          <p:cNvSpPr/>
          <p:nvPr/>
        </p:nvSpPr>
        <p:spPr>
          <a:xfrm>
            <a:off x="880005" y="694950"/>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880005" y="1552110"/>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5" name="Rectangle 4">
            <a:extLst>
              <a:ext uri="{FF2B5EF4-FFF2-40B4-BE49-F238E27FC236}">
                <a16:creationId xmlns:a16="http://schemas.microsoft.com/office/drawing/2014/main" id="{C7E6DC6C-554C-4363-77CB-A969D5E7958E}"/>
              </a:ext>
            </a:extLst>
          </p:cNvPr>
          <p:cNvSpPr/>
          <p:nvPr/>
        </p:nvSpPr>
        <p:spPr>
          <a:xfrm>
            <a:off x="10644995" y="2401613"/>
            <a:ext cx="232382"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sp>
        <p:nvSpPr>
          <p:cNvPr id="6" name="Rectangle 5">
            <a:extLst>
              <a:ext uri="{FF2B5EF4-FFF2-40B4-BE49-F238E27FC236}">
                <a16:creationId xmlns:a16="http://schemas.microsoft.com/office/drawing/2014/main" id="{244783BA-C3FD-B66A-EBEE-4483D6F457D2}"/>
              </a:ext>
            </a:extLst>
          </p:cNvPr>
          <p:cNvSpPr/>
          <p:nvPr/>
        </p:nvSpPr>
        <p:spPr>
          <a:xfrm rot="10800000">
            <a:off x="5711744" y="2446548"/>
            <a:ext cx="232380"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pic>
        <p:nvPicPr>
          <p:cNvPr id="3" name="Picture 2" descr="A number on a grey background&#10;&#10;Description automatically generated">
            <a:extLst>
              <a:ext uri="{FF2B5EF4-FFF2-40B4-BE49-F238E27FC236}">
                <a16:creationId xmlns:a16="http://schemas.microsoft.com/office/drawing/2014/main" id="{46D4FF89-42AA-6D33-9530-DAED75AD1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715" y="561687"/>
            <a:ext cx="4876800" cy="3810000"/>
          </a:xfrm>
          <a:prstGeom prst="rect">
            <a:avLst/>
          </a:prstGeom>
        </p:spPr>
      </p:pic>
    </p:spTree>
    <p:custDataLst>
      <p:tags r:id="rId1"/>
    </p:custDataLst>
    <p:extLst>
      <p:ext uri="{BB962C8B-B14F-4D97-AF65-F5344CB8AC3E}">
        <p14:creationId xmlns:p14="http://schemas.microsoft.com/office/powerpoint/2010/main" val="3883649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4" name="Rectangle 13">
            <a:extLst>
              <a:ext uri="{FF2B5EF4-FFF2-40B4-BE49-F238E27FC236}">
                <a16:creationId xmlns:a16="http://schemas.microsoft.com/office/drawing/2014/main" id="{F873215A-6A72-7DEA-DB2C-5723D96B3A8F}"/>
              </a:ext>
            </a:extLst>
          </p:cNvPr>
          <p:cNvSpPr/>
          <p:nvPr/>
        </p:nvSpPr>
        <p:spPr>
          <a:xfrm>
            <a:off x="5804061" y="713267"/>
            <a:ext cx="5100098" cy="3803316"/>
          </a:xfrm>
          <a:prstGeom prst="rect">
            <a:avLst/>
          </a:prstGeom>
          <a:solidFill>
            <a:srgbClr val="CEEDE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084605" y="838390"/>
            <a:ext cx="4575777" cy="2554545"/>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dirty="0">
                <a:latin typeface="+mn-lt"/>
                <a:cs typeface="Arial"/>
              </a:rPr>
              <a:t>6 of 6: Signpost</a:t>
            </a:r>
            <a:endParaRPr lang="en-US" dirty="0"/>
          </a:p>
          <a:p>
            <a:endParaRPr lang="en-GB" sz="1600" b="1" dirty="0">
              <a:latin typeface="+mn-lt"/>
              <a:cs typeface="Arial"/>
            </a:endParaRPr>
          </a:p>
          <a:p>
            <a:r>
              <a:rPr lang="en-GB" sz="1600" dirty="0">
                <a:latin typeface="Arial"/>
                <a:cs typeface="Arial"/>
              </a:rPr>
              <a:t>Finally, add a list of resources and websites to support the topics in your session so the learner knows where they can find more information and support.</a:t>
            </a:r>
          </a:p>
          <a:p>
            <a:endParaRPr lang="en-GB" sz="1600" dirty="0">
              <a:latin typeface="Arial"/>
              <a:cs typeface="Arial"/>
            </a:endParaRPr>
          </a:p>
          <a:p>
            <a:r>
              <a:rPr lang="en-GB" sz="1600" dirty="0">
                <a:latin typeface="Arial"/>
                <a:cs typeface="Arial"/>
              </a:rPr>
              <a:t>Refer to the list of additional resources you have collated for your session plan as a starting point.</a:t>
            </a:r>
            <a:endParaRPr lang="en-GB" sz="1600" b="1" dirty="0">
              <a:latin typeface="Arial"/>
              <a:cs typeface="Arial"/>
            </a:endParaRPr>
          </a:p>
          <a:p>
            <a:endParaRPr lang="en-GB" sz="1600" dirty="0">
              <a:latin typeface="Arial"/>
              <a:cs typeface="Arial"/>
            </a:endParaRPr>
          </a:p>
        </p:txBody>
      </p:sp>
      <p:sp>
        <p:nvSpPr>
          <p:cNvPr id="17" name="Rectangle 16">
            <a:extLst>
              <a:ext uri="{FF2B5EF4-FFF2-40B4-BE49-F238E27FC236}">
                <a16:creationId xmlns:a16="http://schemas.microsoft.com/office/drawing/2014/main" id="{7B56FC69-C3AB-6DA4-09F8-198EA640EA50}"/>
              </a:ext>
            </a:extLst>
          </p:cNvPr>
          <p:cNvSpPr/>
          <p:nvPr/>
        </p:nvSpPr>
        <p:spPr>
          <a:xfrm>
            <a:off x="880005" y="694950"/>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880005" y="1552110"/>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5" name="Rectangle 4">
            <a:extLst>
              <a:ext uri="{FF2B5EF4-FFF2-40B4-BE49-F238E27FC236}">
                <a16:creationId xmlns:a16="http://schemas.microsoft.com/office/drawing/2014/main" id="{C7E6DC6C-554C-4363-77CB-A969D5E7958E}"/>
              </a:ext>
            </a:extLst>
          </p:cNvPr>
          <p:cNvSpPr/>
          <p:nvPr/>
        </p:nvSpPr>
        <p:spPr>
          <a:xfrm>
            <a:off x="10644995" y="2401613"/>
            <a:ext cx="232382"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sp>
        <p:nvSpPr>
          <p:cNvPr id="6" name="Rectangle 5">
            <a:extLst>
              <a:ext uri="{FF2B5EF4-FFF2-40B4-BE49-F238E27FC236}">
                <a16:creationId xmlns:a16="http://schemas.microsoft.com/office/drawing/2014/main" id="{244783BA-C3FD-B66A-EBEE-4483D6F457D2}"/>
              </a:ext>
            </a:extLst>
          </p:cNvPr>
          <p:cNvSpPr/>
          <p:nvPr/>
        </p:nvSpPr>
        <p:spPr>
          <a:xfrm rot="10800000">
            <a:off x="5711744" y="2446548"/>
            <a:ext cx="232380" cy="515501"/>
          </a:xfrm>
          <a:prstGeom prst="rect">
            <a:avLst/>
          </a:prstGeom>
          <a:solidFill>
            <a:srgbClr val="002060"/>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&gt;</a:t>
            </a:r>
            <a:endParaRPr lang="en-GB" b="1">
              <a:solidFill>
                <a:schemeClr val="bg1"/>
              </a:solidFill>
            </a:endParaRPr>
          </a:p>
        </p:txBody>
      </p:sp>
      <p:pic>
        <p:nvPicPr>
          <p:cNvPr id="3" name="Picture 2" descr="A number on a grey background&#10;&#10;Description automatically generated">
            <a:extLst>
              <a:ext uri="{FF2B5EF4-FFF2-40B4-BE49-F238E27FC236}">
                <a16:creationId xmlns:a16="http://schemas.microsoft.com/office/drawing/2014/main" id="{E56582EF-80A1-8F51-DFD7-A20EE5737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72" y="623498"/>
            <a:ext cx="4876800" cy="3810000"/>
          </a:xfrm>
          <a:prstGeom prst="rect">
            <a:avLst/>
          </a:prstGeom>
        </p:spPr>
      </p:pic>
    </p:spTree>
    <p:custDataLst>
      <p:tags r:id="rId1"/>
    </p:custDataLst>
    <p:extLst>
      <p:ext uri="{BB962C8B-B14F-4D97-AF65-F5344CB8AC3E}">
        <p14:creationId xmlns:p14="http://schemas.microsoft.com/office/powerpoint/2010/main" val="2447566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67" y="0"/>
            <a:ext cx="12192000" cy="6868454"/>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4" y="747323"/>
            <a:ext cx="10176325" cy="1203397"/>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64716" y="927009"/>
            <a:ext cx="9784564" cy="830997"/>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a:latin typeface="Arial" panose="020B0604020202020204" pitchFamily="34" charset="0"/>
                <a:cs typeface="Arial" panose="020B0604020202020204" pitchFamily="34" charset="0"/>
              </a:rPr>
              <a:t>Select the hyperlink to </a:t>
            </a:r>
            <a:r>
              <a:rPr lang="en-GB" sz="1600" u="sng">
                <a:solidFill>
                  <a:srgbClr val="0070C0"/>
                </a:solidFill>
                <a:latin typeface="Arial" panose="020B0604020202020204" pitchFamily="34" charset="0"/>
                <a:cs typeface="Arial" panose="020B0604020202020204" pitchFamily="34" charset="0"/>
              </a:rPr>
              <a:t>download the content created for this session</a:t>
            </a:r>
            <a:r>
              <a:rPr lang="en-GB" sz="1600">
                <a:latin typeface="Arial" panose="020B0604020202020204" pitchFamily="34" charset="0"/>
                <a:cs typeface="Arial" panose="020B0604020202020204" pitchFamily="34" charset="0"/>
              </a:rPr>
              <a:t> as an example of what following the 6-step will produce.</a:t>
            </a:r>
            <a:endParaRPr lang="en-GB" altLang="en-US" sz="1400">
              <a:latin typeface="Arial" panose="020B0604020202020204" pitchFamily="34" charset="0"/>
              <a:ea typeface="Verdana"/>
              <a:cs typeface="Arial" panose="020B0604020202020204" pitchFamily="34" charset="0"/>
            </a:endParaRPr>
          </a:p>
          <a:p>
            <a:endParaRPr lang="en-GB" altLang="en-US" sz="1600"/>
          </a:p>
        </p:txBody>
      </p:sp>
    </p:spTree>
    <p:custDataLst>
      <p:tags r:id="rId1"/>
    </p:custDataLst>
    <p:extLst>
      <p:ext uri="{BB962C8B-B14F-4D97-AF65-F5344CB8AC3E}">
        <p14:creationId xmlns:p14="http://schemas.microsoft.com/office/powerpoint/2010/main" val="1109722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67" y="0"/>
            <a:ext cx="12192000" cy="6868454"/>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5" y="747323"/>
            <a:ext cx="5100098" cy="3676737"/>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7915" y="141950"/>
            <a:ext cx="10045655"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Assessment questions (text/</a:t>
            </a:r>
            <a:r>
              <a:rPr lang="en-GB" b="1" err="1">
                <a:solidFill>
                  <a:schemeClr val="tx1"/>
                </a:solidFill>
                <a:latin typeface="Arial"/>
                <a:cs typeface="Arial"/>
              </a:rPr>
              <a:t>flipcard</a:t>
            </a:r>
            <a:r>
              <a:rPr lang="en-GB" b="1">
                <a:solidFill>
                  <a:schemeClr val="tx1"/>
                </a:solidFill>
                <a:latin typeface="Arial"/>
                <a:cs typeface="Arial"/>
              </a:rPr>
              <a:t>)</a:t>
            </a:r>
            <a:endParaRPr lang="en-GB" b="1">
              <a:solidFill>
                <a:schemeClr val="tx1"/>
              </a:solidFill>
            </a:endParaRPr>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64716" y="927009"/>
            <a:ext cx="4819544" cy="3262432"/>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dirty="0">
                <a:latin typeface="Arial" panose="020B0604020202020204" pitchFamily="34" charset="0"/>
                <a:cs typeface="Arial" panose="020B0604020202020204" pitchFamily="34" charset="0"/>
              </a:rPr>
              <a:t>Assessment questions are only required if there needs to be a formal assessment included in your session.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Consider writing your assessment questions first as this could help you focus your main content.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Select the   drawer icon more information on writing assessment questions.</a:t>
            </a:r>
          </a:p>
          <a:p>
            <a:endParaRPr lang="en-GB" altLang="en-US" sz="1600" dirty="0">
              <a:latin typeface="Arial" panose="020B0604020202020204" pitchFamily="34" charset="0"/>
              <a:ea typeface="Verdana"/>
              <a:cs typeface="Arial" panose="020B0604020202020204" pitchFamily="34" charset="0"/>
            </a:endParaRPr>
          </a:p>
          <a:p>
            <a:r>
              <a:rPr lang="en-GB" altLang="en-US" sz="1600" b="1" dirty="0">
                <a:latin typeface="Arial" panose="020B0604020202020204" pitchFamily="34" charset="0"/>
                <a:ea typeface="Verdana"/>
                <a:cs typeface="Arial" panose="020B0604020202020204" pitchFamily="34" charset="0"/>
              </a:rPr>
              <a:t>Select the image for some quick tips.</a:t>
            </a:r>
          </a:p>
          <a:p>
            <a:endParaRPr lang="en-GB" altLang="en-US" sz="1400" dirty="0">
              <a:latin typeface="Arial" panose="020B0604020202020204" pitchFamily="34" charset="0"/>
              <a:ea typeface="Verdana"/>
              <a:cs typeface="Arial" panose="020B0604020202020204" pitchFamily="34" charset="0"/>
            </a:endParaRPr>
          </a:p>
          <a:p>
            <a:endParaRPr lang="en-GB" altLang="en-US" sz="1600" dirty="0"/>
          </a:p>
        </p:txBody>
      </p:sp>
      <p:sp>
        <p:nvSpPr>
          <p:cNvPr id="17" name="Rectangle 16">
            <a:extLst>
              <a:ext uri="{FF2B5EF4-FFF2-40B4-BE49-F238E27FC236}">
                <a16:creationId xmlns:a16="http://schemas.microsoft.com/office/drawing/2014/main" id="{7B56FC69-C3AB-6DA4-09F8-198EA640EA50}"/>
              </a:ext>
            </a:extLst>
          </p:cNvPr>
          <p:cNvSpPr/>
          <p:nvPr/>
        </p:nvSpPr>
        <p:spPr>
          <a:xfrm>
            <a:off x="6203989" y="799401"/>
            <a:ext cx="4783575" cy="3676737"/>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6017929" y="1923971"/>
            <a:ext cx="4896346"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Flip placeholder</a:t>
            </a:r>
          </a:p>
          <a:p>
            <a:pPr algn="ctr"/>
            <a:r>
              <a:rPr lang="en-GB" sz="1600" b="1">
                <a:solidFill>
                  <a:schemeClr val="tx1"/>
                </a:solidFill>
                <a:latin typeface="Arial" panose="020B0604020202020204" pitchFamily="34" charset="0"/>
                <a:cs typeface="Arial" panose="020B0604020202020204" pitchFamily="34" charset="0"/>
              </a:rPr>
              <a:t>512 x 400</a:t>
            </a:r>
          </a:p>
          <a:p>
            <a:pPr algn="ctr"/>
            <a:endParaRPr lang="en-GB" sz="1600" b="1">
              <a:latin typeface="Arial" panose="020B0604020202020204" pitchFamily="34" charset="0"/>
              <a:cs typeface="Arial" panose="020B0604020202020204" pitchFamily="34" charset="0"/>
            </a:endParaRPr>
          </a:p>
          <a:p>
            <a:endParaRPr lang="en-GB" altLang="en-US" sz="1600">
              <a:latin typeface="Verdana"/>
              <a:ea typeface="Verdana"/>
            </a:endParaRPr>
          </a:p>
          <a:p>
            <a:endParaRPr lang="en-GB" altLang="en-US" sz="1600"/>
          </a:p>
        </p:txBody>
      </p:sp>
      <p:sp>
        <p:nvSpPr>
          <p:cNvPr id="3" name="Oval 2">
            <a:extLst>
              <a:ext uri="{FF2B5EF4-FFF2-40B4-BE49-F238E27FC236}">
                <a16:creationId xmlns:a16="http://schemas.microsoft.com/office/drawing/2014/main" id="{0CE0697B-03A1-5039-610D-48E26AA8C415}"/>
              </a:ext>
            </a:extLst>
          </p:cNvPr>
          <p:cNvSpPr/>
          <p:nvPr/>
        </p:nvSpPr>
        <p:spPr>
          <a:xfrm>
            <a:off x="10458502" y="3857813"/>
            <a:ext cx="455773" cy="4540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60EB503-E13A-CE04-2CCE-4C8055DD72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67391" y="614060"/>
            <a:ext cx="4876800" cy="3810000"/>
          </a:xfrm>
          <a:prstGeom prst="rect">
            <a:avLst/>
          </a:prstGeom>
        </p:spPr>
      </p:pic>
    </p:spTree>
    <p:custDataLst>
      <p:tags r:id="rId1"/>
    </p:custDataLst>
    <p:extLst>
      <p:ext uri="{BB962C8B-B14F-4D97-AF65-F5344CB8AC3E}">
        <p14:creationId xmlns:p14="http://schemas.microsoft.com/office/powerpoint/2010/main" val="3757139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003FA-5267-5420-0DE9-91DB5BF91E91}"/>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67" y="0"/>
            <a:ext cx="12192000" cy="6868454"/>
          </a:xfrm>
          <a:prstGeom prst="rect">
            <a:avLst/>
          </a:prstGeom>
        </p:spPr>
      </p:pic>
      <p:sp>
        <p:nvSpPr>
          <p:cNvPr id="17" name="Rectangle 16">
            <a:extLst>
              <a:ext uri="{FF2B5EF4-FFF2-40B4-BE49-F238E27FC236}">
                <a16:creationId xmlns:a16="http://schemas.microsoft.com/office/drawing/2014/main" id="{7B56FC69-C3AB-6DA4-09F8-198EA640EA50}"/>
              </a:ext>
            </a:extLst>
          </p:cNvPr>
          <p:cNvSpPr/>
          <p:nvPr/>
        </p:nvSpPr>
        <p:spPr>
          <a:xfrm>
            <a:off x="6203989" y="799401"/>
            <a:ext cx="4783575" cy="4035835"/>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6516692" y="1005168"/>
            <a:ext cx="4220581" cy="304698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Test the key learning points for each learning objective.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Only test knowledge that has been covered in your content.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Provide feedback for incorrect answers. This will be the last chance to correct any misunderstanding.</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 the same language and terminology in your questions as you have in your content.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Questions should not 'trick' or misdirect the learner.</a:t>
            </a:r>
            <a:endParaRPr lang="en-GB" altLang="en-US" sz="1600" dirty="0"/>
          </a:p>
        </p:txBody>
      </p:sp>
      <p:sp>
        <p:nvSpPr>
          <p:cNvPr id="3" name="Oval 2">
            <a:extLst>
              <a:ext uri="{FF2B5EF4-FFF2-40B4-BE49-F238E27FC236}">
                <a16:creationId xmlns:a16="http://schemas.microsoft.com/office/drawing/2014/main" id="{0CE0697B-03A1-5039-610D-48E26AA8C415}"/>
              </a:ext>
            </a:extLst>
          </p:cNvPr>
          <p:cNvSpPr/>
          <p:nvPr/>
        </p:nvSpPr>
        <p:spPr>
          <a:xfrm>
            <a:off x="10442905" y="4296301"/>
            <a:ext cx="455773" cy="4540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2759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1F79CB-A89E-DB11-E036-6EE78410E1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3190E1-A56F-9364-9AE6-FFE295294770}"/>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6" name="Rectangle 5">
            <a:extLst>
              <a:ext uri="{FF2B5EF4-FFF2-40B4-BE49-F238E27FC236}">
                <a16:creationId xmlns:a16="http://schemas.microsoft.com/office/drawing/2014/main" id="{11F84F45-1FF9-4478-AA15-811DA6A2906B}"/>
              </a:ext>
            </a:extLst>
          </p:cNvPr>
          <p:cNvSpPr/>
          <p:nvPr/>
        </p:nvSpPr>
        <p:spPr>
          <a:xfrm>
            <a:off x="101837" y="258883"/>
            <a:ext cx="3982720" cy="5834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How will this session help me?</a:t>
            </a:r>
          </a:p>
          <a:p>
            <a:endParaRPr lang="en-GB" b="1">
              <a:solidFill>
                <a:schemeClr val="tx1"/>
              </a:solidFill>
            </a:endParaRPr>
          </a:p>
          <a:p>
            <a:r>
              <a:rPr lang="en-GB">
                <a:solidFill>
                  <a:schemeClr val="tx1"/>
                </a:solidFill>
              </a:rPr>
              <a:t>By the end of this session, you will be able to:</a:t>
            </a:r>
          </a:p>
          <a:p>
            <a:pPr marL="285750" indent="-285750">
              <a:buFont typeface="Arial" panose="020B0604020202020204" pitchFamily="34" charset="0"/>
              <a:buChar char="•"/>
            </a:pPr>
            <a:r>
              <a:rPr lang="en-GB">
                <a:solidFill>
                  <a:schemeClr val="tx1"/>
                </a:solidFill>
              </a:rPr>
              <a:t>discuss the considerations for producing engaging and NHSE-compliant elearning content</a:t>
            </a:r>
          </a:p>
          <a:p>
            <a:pPr marL="285750" indent="-285750">
              <a:buFont typeface="Arial" panose="020B0604020202020204" pitchFamily="34" charset="0"/>
              <a:buChar char="•"/>
            </a:pPr>
            <a:r>
              <a:rPr lang="en-GB">
                <a:solidFill>
                  <a:schemeClr val="tx1"/>
                </a:solidFill>
              </a:rPr>
              <a:t>create a session plan</a:t>
            </a:r>
          </a:p>
          <a:p>
            <a:pPr marL="285750" indent="-285750">
              <a:buFont typeface="Arial" panose="020B0604020202020204" pitchFamily="34" charset="0"/>
              <a:buChar char="•"/>
            </a:pPr>
            <a:r>
              <a:rPr lang="en-GB">
                <a:solidFill>
                  <a:schemeClr val="tx1"/>
                </a:solidFill>
              </a:rPr>
              <a:t>submit structured and outcome-focussed content for development</a:t>
            </a:r>
          </a:p>
          <a:p>
            <a:pPr marL="285750" indent="-285750">
              <a:buFont typeface="Arial" panose="020B0604020202020204" pitchFamily="34" charset="0"/>
              <a:buChar char="•"/>
            </a:pPr>
            <a:r>
              <a:rPr lang="en-GB">
                <a:solidFill>
                  <a:schemeClr val="tx1"/>
                </a:solidFill>
              </a:rPr>
              <a:t>identify your role and responsibilities within the ongoing session development process</a:t>
            </a:r>
          </a:p>
          <a:p>
            <a:endParaRPr lang="en-GB">
              <a:solidFill>
                <a:schemeClr val="tx1"/>
              </a:solidFill>
            </a:endParaRPr>
          </a:p>
          <a:p>
            <a:pPr lvl="0"/>
            <a:endParaRPr lang="en-GB">
              <a:solidFill>
                <a:schemeClr val="tx1"/>
              </a:solidFill>
            </a:endParaRPr>
          </a:p>
          <a:p>
            <a:r>
              <a:rPr lang="en-GB">
                <a:solidFill>
                  <a:schemeClr val="tx1"/>
                </a:solidFill>
              </a:rPr>
              <a:t> </a:t>
            </a:r>
          </a:p>
        </p:txBody>
      </p:sp>
      <p:sp>
        <p:nvSpPr>
          <p:cNvPr id="9" name="Rectangle 8">
            <a:extLst>
              <a:ext uri="{FF2B5EF4-FFF2-40B4-BE49-F238E27FC236}">
                <a16:creationId xmlns:a16="http://schemas.microsoft.com/office/drawing/2014/main" id="{BBE26706-19FB-41AE-DAA1-673C06AC1671}"/>
              </a:ext>
            </a:extLst>
          </p:cNvPr>
          <p:cNvSpPr/>
          <p:nvPr/>
        </p:nvSpPr>
        <p:spPr>
          <a:xfrm>
            <a:off x="8355798" y="257032"/>
            <a:ext cx="3720664" cy="4929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How long will this session take to complete?</a:t>
            </a:r>
          </a:p>
          <a:p>
            <a:endParaRPr lang="en-GB">
              <a:solidFill>
                <a:schemeClr val="tx1"/>
              </a:solidFill>
            </a:endParaRPr>
          </a:p>
          <a:p>
            <a:r>
              <a:rPr lang="en-GB">
                <a:solidFill>
                  <a:schemeClr val="tx1"/>
                </a:solidFill>
              </a:rPr>
              <a:t>This session will take approximately 20 minutes to complete.</a:t>
            </a:r>
          </a:p>
          <a:p>
            <a:endParaRPr lang="en-GB">
              <a:solidFill>
                <a:schemeClr val="tx1"/>
              </a:solidFill>
            </a:endParaRPr>
          </a:p>
          <a:p>
            <a:r>
              <a:rPr lang="en-GB">
                <a:solidFill>
                  <a:schemeClr val="tx1"/>
                </a:solidFill>
              </a:rPr>
              <a:t>You may find it helpful to bookmark the link to this session so you can refer back to it and/or the additional resources it provides.</a:t>
            </a:r>
          </a:p>
          <a:p>
            <a:endParaRPr lang="en-GB">
              <a:solidFill>
                <a:schemeClr val="tx1"/>
              </a:solidFill>
            </a:endParaRPr>
          </a:p>
          <a:p>
            <a:endParaRPr lang="en-GB">
              <a:solidFill>
                <a:schemeClr val="tx1"/>
              </a:solidFill>
            </a:endParaRPr>
          </a:p>
          <a:p>
            <a:endParaRPr lang="en-GB">
              <a:solidFill>
                <a:schemeClr val="tx1"/>
              </a:solidFill>
            </a:endParaRPr>
          </a:p>
        </p:txBody>
      </p:sp>
      <p:sp>
        <p:nvSpPr>
          <p:cNvPr id="8" name="Rectangle 7">
            <a:extLst>
              <a:ext uri="{FF2B5EF4-FFF2-40B4-BE49-F238E27FC236}">
                <a16:creationId xmlns:a16="http://schemas.microsoft.com/office/drawing/2014/main" id="{80EC3642-014B-39CD-1212-D7F5102A5B56}"/>
              </a:ext>
            </a:extLst>
          </p:cNvPr>
          <p:cNvSpPr/>
          <p:nvPr/>
        </p:nvSpPr>
        <p:spPr>
          <a:xfrm>
            <a:off x="4292011" y="257032"/>
            <a:ext cx="3982720" cy="5834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How do I use this session</a:t>
            </a:r>
          </a:p>
          <a:p>
            <a:endParaRPr lang="en-GB" sz="1600" b="1">
              <a:solidFill>
                <a:schemeClr val="tx1"/>
              </a:solidFill>
            </a:endParaRPr>
          </a:p>
          <a:p>
            <a:r>
              <a:rPr lang="en-GB" sz="1600">
                <a:solidFill>
                  <a:schemeClr val="tx1"/>
                </a:solidFill>
              </a:rPr>
              <a:t>Select the: </a:t>
            </a:r>
          </a:p>
          <a:p>
            <a:pPr marL="285750" indent="-285750">
              <a:buFont typeface="Arial" panose="020B0604020202020204" pitchFamily="34" charset="0"/>
              <a:buChar char="•"/>
            </a:pPr>
            <a:r>
              <a:rPr lang="en-GB" sz="1600">
                <a:solidFill>
                  <a:schemeClr val="tx1"/>
                </a:solidFill>
              </a:rPr>
              <a:t>home icon to return to the menu</a:t>
            </a:r>
          </a:p>
          <a:p>
            <a:pPr marL="285750" indent="-285750">
              <a:buFont typeface="Arial" panose="020B0604020202020204" pitchFamily="34" charset="0"/>
              <a:buChar char="•"/>
            </a:pPr>
            <a:r>
              <a:rPr lang="en-GB" sz="1600">
                <a:solidFill>
                  <a:schemeClr val="tx1"/>
                </a:solidFill>
              </a:rPr>
              <a:t>drawer icon for more project information, access links to useful resources or to use the search function</a:t>
            </a:r>
          </a:p>
          <a:p>
            <a:pPr marL="285750" indent="-285750">
              <a:buFont typeface="Arial" panose="020B0604020202020204" pitchFamily="34" charset="0"/>
              <a:buChar char="•"/>
            </a:pPr>
            <a:r>
              <a:rPr lang="en-GB" sz="1600">
                <a:solidFill>
                  <a:schemeClr val="tx1"/>
                </a:solidFill>
              </a:rPr>
              <a:t>eye icon to reveal the dyslexia overlays</a:t>
            </a:r>
          </a:p>
          <a:p>
            <a:pPr marL="285750" indent="-285750">
              <a:buFont typeface="Arial" panose="020B0604020202020204" pitchFamily="34" charset="0"/>
              <a:buChar char="•"/>
            </a:pPr>
            <a:r>
              <a:rPr lang="en-GB" sz="1600">
                <a:solidFill>
                  <a:schemeClr val="tx1"/>
                </a:solidFill>
              </a:rPr>
              <a:t>exit icon to exit the session</a:t>
            </a:r>
          </a:p>
          <a:p>
            <a:endParaRPr lang="en-GB" sz="1600">
              <a:solidFill>
                <a:schemeClr val="tx1"/>
              </a:solidFill>
            </a:endParaRPr>
          </a:p>
          <a:p>
            <a:r>
              <a:rPr lang="en-GB" sz="1600">
                <a:solidFill>
                  <a:schemeClr val="tx1"/>
                </a:solidFill>
              </a:rPr>
              <a:t>To exit the session via ESR select the:  home icon at the top right of the window.</a:t>
            </a:r>
          </a:p>
          <a:p>
            <a:endParaRPr lang="en-GB" sz="1600">
              <a:solidFill>
                <a:schemeClr val="tx1"/>
              </a:solidFill>
            </a:endParaRPr>
          </a:p>
          <a:p>
            <a:r>
              <a:rPr lang="en-GB" sz="1600">
                <a:solidFill>
                  <a:schemeClr val="tx1"/>
                </a:solidFill>
              </a:rPr>
              <a:t>Track your progress through the chapters by selecting the grey progress bar at the top of the session window.</a:t>
            </a:r>
          </a:p>
          <a:p>
            <a:pPr lvl="0"/>
            <a:endParaRPr lang="en-GB">
              <a:solidFill>
                <a:schemeClr val="tx1"/>
              </a:solidFill>
            </a:endParaRPr>
          </a:p>
          <a:p>
            <a:r>
              <a:rPr lang="en-GB">
                <a:solidFill>
                  <a:schemeClr val="tx1"/>
                </a:solidFill>
              </a:rPr>
              <a:t> </a:t>
            </a:r>
          </a:p>
        </p:txBody>
      </p:sp>
    </p:spTree>
    <p:custDataLst>
      <p:tags r:id="rId1"/>
    </p:custDataLst>
    <p:extLst>
      <p:ext uri="{BB962C8B-B14F-4D97-AF65-F5344CB8AC3E}">
        <p14:creationId xmlns:p14="http://schemas.microsoft.com/office/powerpoint/2010/main" val="116363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3993" y="49230"/>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908053" y="1104290"/>
            <a:ext cx="9898492" cy="1659504"/>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7915" y="419050"/>
            <a:ext cx="10045655"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Check your work (text/reveal)</a:t>
            </a:r>
            <a:endParaRPr lang="en-GB" b="1">
              <a:solidFill>
                <a:schemeClr val="tx1"/>
              </a:solidFill>
            </a:endParaRPr>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70398" y="1362609"/>
            <a:ext cx="9683747"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dirty="0">
                <a:latin typeface="Arial" panose="020B0604020202020204" pitchFamily="34" charset="0"/>
                <a:cs typeface="Arial" panose="020B0604020202020204" pitchFamily="34" charset="0"/>
              </a:rPr>
              <a:t>When you have finished writing the content for your session, remember to check and review it against the guidance in this session.</a:t>
            </a:r>
          </a:p>
          <a:p>
            <a:endParaRPr lang="en-GB" altLang="en-US" sz="1600" b="1" dirty="0">
              <a:latin typeface="Arial" panose="020B0604020202020204" pitchFamily="34" charset="0"/>
              <a:ea typeface="Verdana"/>
              <a:cs typeface="Arial" panose="020B0604020202020204" pitchFamily="34" charset="0"/>
            </a:endParaRPr>
          </a:p>
          <a:p>
            <a:r>
              <a:rPr lang="en-GB" altLang="en-US" sz="1600" b="1" dirty="0">
                <a:latin typeface="Arial" panose="020B0604020202020204" pitchFamily="34" charset="0"/>
                <a:ea typeface="Verdana"/>
                <a:cs typeface="Arial" panose="020B0604020202020204" pitchFamily="34" charset="0"/>
              </a:rPr>
              <a:t>Select the arrow icon to reveal the completed content checklist</a:t>
            </a:r>
            <a:endParaRPr lang="en-GB" altLang="en-US" sz="1600" b="1" dirty="0">
              <a:latin typeface="Verdana"/>
              <a:ea typeface="Verdana"/>
            </a:endParaRPr>
          </a:p>
          <a:p>
            <a:endParaRPr lang="en-GB" altLang="en-US" sz="1600" dirty="0"/>
          </a:p>
        </p:txBody>
      </p:sp>
      <p:sp>
        <p:nvSpPr>
          <p:cNvPr id="17" name="Rectangle 16">
            <a:extLst>
              <a:ext uri="{FF2B5EF4-FFF2-40B4-BE49-F238E27FC236}">
                <a16:creationId xmlns:a16="http://schemas.microsoft.com/office/drawing/2014/main" id="{7B56FC69-C3AB-6DA4-09F8-198EA640EA50}"/>
              </a:ext>
            </a:extLst>
          </p:cNvPr>
          <p:cNvSpPr/>
          <p:nvPr/>
        </p:nvSpPr>
        <p:spPr>
          <a:xfrm>
            <a:off x="1466490" y="3063573"/>
            <a:ext cx="9340055" cy="3401928"/>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3169292" y="4225928"/>
            <a:ext cx="4261151"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Checklist Reveal placeholder</a:t>
            </a:r>
          </a:p>
          <a:p>
            <a:pPr algn="ctr"/>
            <a:r>
              <a:rPr lang="en-GB" sz="1600" b="1">
                <a:solidFill>
                  <a:schemeClr val="tx1"/>
                </a:solidFill>
                <a:latin typeface="Arial" panose="020B0604020202020204" pitchFamily="34" charset="0"/>
                <a:cs typeface="Arial" panose="020B0604020202020204" pitchFamily="34" charset="0"/>
              </a:rPr>
              <a:t>1024 x 400</a:t>
            </a:r>
          </a:p>
          <a:p>
            <a:endParaRPr lang="en-GB" altLang="en-US" sz="1600">
              <a:latin typeface="Verdana"/>
              <a:ea typeface="Verdana"/>
            </a:endParaRPr>
          </a:p>
          <a:p>
            <a:endParaRPr lang="en-GB" altLang="en-US" sz="1600"/>
          </a:p>
        </p:txBody>
      </p:sp>
      <p:sp>
        <p:nvSpPr>
          <p:cNvPr id="13" name="Rectangle 12">
            <a:extLst>
              <a:ext uri="{FF2B5EF4-FFF2-40B4-BE49-F238E27FC236}">
                <a16:creationId xmlns:a16="http://schemas.microsoft.com/office/drawing/2014/main" id="{333623F8-6F5E-BC02-8347-F799A9A8235C}"/>
              </a:ext>
            </a:extLst>
          </p:cNvPr>
          <p:cNvSpPr/>
          <p:nvPr/>
        </p:nvSpPr>
        <p:spPr>
          <a:xfrm>
            <a:off x="908053" y="3063573"/>
            <a:ext cx="399446" cy="3401928"/>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tx1"/>
                </a:solidFill>
                <a:latin typeface="Arial"/>
                <a:cs typeface="Arial"/>
              </a:rPr>
              <a:t>&gt;</a:t>
            </a:r>
            <a:endParaRPr lang="en-GB" sz="3200" b="1">
              <a:solidFill>
                <a:schemeClr val="tx1"/>
              </a:solidFill>
            </a:endParaRPr>
          </a:p>
        </p:txBody>
      </p:sp>
      <p:pic>
        <p:nvPicPr>
          <p:cNvPr id="5" name="Picture 4" descr="A person looking at a magnifying glass&#10;&#10;Description automatically generated">
            <a:extLst>
              <a:ext uri="{FF2B5EF4-FFF2-40B4-BE49-F238E27FC236}">
                <a16:creationId xmlns:a16="http://schemas.microsoft.com/office/drawing/2014/main" id="{EE8C62E1-3E0F-CA49-5D42-6D66D31AA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776" y="2859537"/>
            <a:ext cx="9753600" cy="3810000"/>
          </a:xfrm>
          <a:prstGeom prst="rect">
            <a:avLst/>
          </a:prstGeom>
        </p:spPr>
      </p:pic>
    </p:spTree>
    <p:custDataLst>
      <p:tags r:id="rId1"/>
    </p:custDataLst>
    <p:extLst>
      <p:ext uri="{BB962C8B-B14F-4D97-AF65-F5344CB8AC3E}">
        <p14:creationId xmlns:p14="http://schemas.microsoft.com/office/powerpoint/2010/main" val="3275114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3993" y="49230"/>
            <a:ext cx="12192000" cy="6716050"/>
          </a:xfrm>
          <a:prstGeom prst="rect">
            <a:avLst/>
          </a:prstGeom>
        </p:spPr>
      </p:pic>
      <p:sp>
        <p:nvSpPr>
          <p:cNvPr id="17" name="Rectangle 16">
            <a:extLst>
              <a:ext uri="{FF2B5EF4-FFF2-40B4-BE49-F238E27FC236}">
                <a16:creationId xmlns:a16="http://schemas.microsoft.com/office/drawing/2014/main" id="{7B56FC69-C3AB-6DA4-09F8-198EA640EA50}"/>
              </a:ext>
            </a:extLst>
          </p:cNvPr>
          <p:cNvSpPr/>
          <p:nvPr/>
        </p:nvSpPr>
        <p:spPr>
          <a:xfrm>
            <a:off x="1601351" y="383855"/>
            <a:ext cx="9581603" cy="3401928"/>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F03BF1-EA23-0E1B-5330-231845380C7A}"/>
              </a:ext>
            </a:extLst>
          </p:cNvPr>
          <p:cNvSpPr txBox="1">
            <a:spLocks noChangeArrowheads="1"/>
          </p:cNvSpPr>
          <p:nvPr/>
        </p:nvSpPr>
        <p:spPr bwMode="auto">
          <a:xfrm>
            <a:off x="2309942" y="684434"/>
            <a:ext cx="8873012" cy="230832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dirty="0">
                <a:solidFill>
                  <a:schemeClr val="dk1"/>
                </a:solidFill>
                <a:latin typeface="Arial" panose="020B0604020202020204" pitchFamily="34" charset="0"/>
                <a:cs typeface="Arial" panose="020B0604020202020204" pitchFamily="34" charset="0"/>
              </a:rPr>
              <a:t>When your content is complete, check:</a:t>
            </a:r>
          </a:p>
          <a:p>
            <a:endParaRPr lang="en-GB" sz="16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spelling and grammar</a:t>
            </a: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your word count: 3500 to 4500 maximum</a:t>
            </a: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the content covers (and is limited to) the objectives and key topics in your session plan</a:t>
            </a: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you have used accessible, inclusive language and imagery throughout</a:t>
            </a: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you have included descriptive text for images which communicate learning points</a:t>
            </a: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you have included links to sources you have referenced</a:t>
            </a:r>
          </a:p>
          <a:p>
            <a:pPr marL="285750" indent="-285750">
              <a:buFont typeface="Arial" panose="020B0604020202020204" pitchFamily="34" charset="0"/>
              <a:buChar char="•"/>
            </a:pPr>
            <a:r>
              <a:rPr lang="en-GB" sz="1600" dirty="0">
                <a:solidFill>
                  <a:schemeClr val="dk1"/>
                </a:solidFill>
                <a:latin typeface="Arial" panose="020B0604020202020204" pitchFamily="34" charset="0"/>
                <a:cs typeface="Arial" panose="020B0604020202020204" pitchFamily="34" charset="0"/>
              </a:rPr>
              <a:t>if included, your assessment questions do not test learning points not included in the session</a:t>
            </a:r>
            <a:endParaRPr lang="en-GB" altLang="en-US" sz="1600" dirty="0"/>
          </a:p>
        </p:txBody>
      </p:sp>
      <p:sp>
        <p:nvSpPr>
          <p:cNvPr id="13" name="Rectangle 12">
            <a:extLst>
              <a:ext uri="{FF2B5EF4-FFF2-40B4-BE49-F238E27FC236}">
                <a16:creationId xmlns:a16="http://schemas.microsoft.com/office/drawing/2014/main" id="{333623F8-6F5E-BC02-8347-F799A9A8235C}"/>
              </a:ext>
            </a:extLst>
          </p:cNvPr>
          <p:cNvSpPr/>
          <p:nvPr/>
        </p:nvSpPr>
        <p:spPr>
          <a:xfrm>
            <a:off x="1201905" y="383854"/>
            <a:ext cx="399446" cy="3401928"/>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tx1"/>
                </a:solidFill>
                <a:latin typeface="Arial"/>
                <a:cs typeface="Arial"/>
              </a:rPr>
              <a:t>&gt;</a:t>
            </a:r>
            <a:endParaRPr lang="en-GB" sz="3200" b="1">
              <a:solidFill>
                <a:schemeClr val="tx1"/>
              </a:solidFill>
            </a:endParaRPr>
          </a:p>
        </p:txBody>
      </p:sp>
    </p:spTree>
    <p:custDataLst>
      <p:tags r:id="rId1"/>
    </p:custDataLst>
    <p:extLst>
      <p:ext uri="{BB962C8B-B14F-4D97-AF65-F5344CB8AC3E}">
        <p14:creationId xmlns:p14="http://schemas.microsoft.com/office/powerpoint/2010/main" val="552892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3993" y="49230"/>
            <a:ext cx="12192000" cy="6716050"/>
          </a:xfrm>
          <a:prstGeom prst="rect">
            <a:avLst/>
          </a:prstGeom>
        </p:spPr>
      </p:pic>
      <p:sp>
        <p:nvSpPr>
          <p:cNvPr id="10" name="Rectangle 9">
            <a:extLst>
              <a:ext uri="{FF2B5EF4-FFF2-40B4-BE49-F238E27FC236}">
                <a16:creationId xmlns:a16="http://schemas.microsoft.com/office/drawing/2014/main" id="{3B1E4244-C373-E404-40C2-159DC712CA90}"/>
              </a:ext>
            </a:extLst>
          </p:cNvPr>
          <p:cNvSpPr/>
          <p:nvPr/>
        </p:nvSpPr>
        <p:spPr>
          <a:xfrm>
            <a:off x="816082" y="1324146"/>
            <a:ext cx="4970570" cy="3015841"/>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B937E74-8772-A4B3-855A-B93B1AE073A7}"/>
              </a:ext>
            </a:extLst>
          </p:cNvPr>
          <p:cNvSpPr txBox="1">
            <a:spLocks noChangeArrowheads="1"/>
          </p:cNvSpPr>
          <p:nvPr/>
        </p:nvSpPr>
        <p:spPr bwMode="auto">
          <a:xfrm>
            <a:off x="992301" y="1628263"/>
            <a:ext cx="4480451" cy="230832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dirty="0">
                <a:latin typeface="Arial" panose="020B0604020202020204" pitchFamily="34" charset="0"/>
                <a:cs typeface="Arial" panose="020B0604020202020204" pitchFamily="34" charset="0"/>
              </a:rPr>
              <a:t>When your content is complete it should be shared with your CL and/or PL and any other stakeholders in your project team for review and sign off.</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When signed off as complete and correct, your content can be submitted to NHSE TEL. The content development process will then begin</a:t>
            </a:r>
          </a:p>
        </p:txBody>
      </p:sp>
      <p:sp>
        <p:nvSpPr>
          <p:cNvPr id="3" name="Rectangle 2">
            <a:extLst>
              <a:ext uri="{FF2B5EF4-FFF2-40B4-BE49-F238E27FC236}">
                <a16:creationId xmlns:a16="http://schemas.microsoft.com/office/drawing/2014/main" id="{837906D5-9508-AD2A-E1AB-9CD87DB49085}"/>
              </a:ext>
            </a:extLst>
          </p:cNvPr>
          <p:cNvSpPr/>
          <p:nvPr/>
        </p:nvSpPr>
        <p:spPr>
          <a:xfrm>
            <a:off x="887915" y="419050"/>
            <a:ext cx="10045655"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Review and sign off (text/graphic)</a:t>
            </a:r>
            <a:endParaRPr lang="en-GB" b="1">
              <a:solidFill>
                <a:schemeClr val="tx1"/>
              </a:solidFill>
            </a:endParaRPr>
          </a:p>
        </p:txBody>
      </p:sp>
      <p:pic>
        <p:nvPicPr>
          <p:cNvPr id="3074" name="Picture 2">
            <a:extLst>
              <a:ext uri="{FF2B5EF4-FFF2-40B4-BE49-F238E27FC236}">
                <a16:creationId xmlns:a16="http://schemas.microsoft.com/office/drawing/2014/main" id="{3A1D217B-22E0-B3BB-BE8F-153251EF2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45078"/>
            <a:ext cx="48768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6632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0C912-8FEB-62D8-FF08-8034D621D610}"/>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67175"/>
            <a:ext cx="9894369" cy="2189385"/>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Key points (Fill in the blanks)</a:t>
            </a:r>
            <a:endParaRPr lang="en-GB" b="1">
              <a:solidFill>
                <a:schemeClr val="tx1"/>
              </a:solidFill>
            </a:endParaRPr>
          </a:p>
        </p:txBody>
      </p:sp>
      <p:sp>
        <p:nvSpPr>
          <p:cNvPr id="3" name="TextBox 2">
            <a:extLst>
              <a:ext uri="{FF2B5EF4-FFF2-40B4-BE49-F238E27FC236}">
                <a16:creationId xmlns:a16="http://schemas.microsoft.com/office/drawing/2014/main" id="{C0E12BFD-23EA-C1DE-2594-DC701281972F}"/>
              </a:ext>
            </a:extLst>
          </p:cNvPr>
          <p:cNvSpPr txBox="1">
            <a:spLocks noChangeArrowheads="1"/>
          </p:cNvSpPr>
          <p:nvPr/>
        </p:nvSpPr>
        <p:spPr bwMode="auto">
          <a:xfrm>
            <a:off x="1358345" y="767175"/>
            <a:ext cx="9516849" cy="2062103"/>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a:latin typeface="Arial" panose="020B0604020202020204" pitchFamily="34" charset="0"/>
                <a:cs typeface="Arial" panose="020B0604020202020204" pitchFamily="34" charset="0"/>
              </a:rPr>
              <a:t>You have now reached the end of this chapter.</a:t>
            </a:r>
          </a:p>
          <a:p>
            <a:endParaRPr lang="en-GB" sz="160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Let's recap on the key points to remember when creating your elearning content.</a:t>
            </a:r>
          </a:p>
          <a:p>
            <a:endParaRPr lang="en-GB" sz="1600" b="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What are the 3 golden rules you must follow when creating your content?</a:t>
            </a:r>
          </a:p>
          <a:p>
            <a:endParaRPr lang="en-GB" sz="1600">
              <a:latin typeface="Arial" panose="020B0604020202020204" pitchFamily="34" charset="0"/>
              <a:cs typeface="Arial" panose="020B0604020202020204" pitchFamily="34" charset="0"/>
            </a:endParaRPr>
          </a:p>
          <a:p>
            <a:r>
              <a:rPr lang="en-GB" sz="1600" b="1">
                <a:latin typeface="Arial" panose="020B0604020202020204" pitchFamily="34" charset="0"/>
                <a:cs typeface="Arial" panose="020B0604020202020204" pitchFamily="34" charset="0"/>
              </a:rPr>
              <a:t>For each statement, select the correct word to complete the sentence from the dropdown list, then Submit.</a:t>
            </a:r>
            <a:endParaRPr lang="en-GB" sz="1600" b="1">
              <a:highlight>
                <a:srgbClr val="FFFF00"/>
              </a:highligh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2582831-D7AB-4CFC-008F-21489C617C29}"/>
              </a:ext>
            </a:extLst>
          </p:cNvPr>
          <p:cNvSpPr/>
          <p:nvPr/>
        </p:nvSpPr>
        <p:spPr>
          <a:xfrm>
            <a:off x="1270032" y="3066284"/>
            <a:ext cx="9705608" cy="3407263"/>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12" name="TextBox 11">
            <a:extLst>
              <a:ext uri="{FF2B5EF4-FFF2-40B4-BE49-F238E27FC236}">
                <a16:creationId xmlns:a16="http://schemas.microsoft.com/office/drawing/2014/main" id="{A211A1E4-7D8E-83BB-034B-BE6AB52CFBD2}"/>
              </a:ext>
            </a:extLst>
          </p:cNvPr>
          <p:cNvSpPr txBox="1">
            <a:spLocks noChangeArrowheads="1"/>
          </p:cNvSpPr>
          <p:nvPr/>
        </p:nvSpPr>
        <p:spPr bwMode="auto">
          <a:xfrm>
            <a:off x="1547104" y="3373360"/>
            <a:ext cx="9516849"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buAutoNum type="arabicPeriod"/>
            </a:pPr>
            <a:r>
              <a:rPr lang="en-GB" sz="1600" b="0">
                <a:latin typeface="Arial" panose="020B0604020202020204" pitchFamily="34" charset="0"/>
                <a:cs typeface="Arial" panose="020B0604020202020204" pitchFamily="34" charset="0"/>
              </a:rPr>
              <a:t>Be %?%: keep your language simple and concise and understandable by all users</a:t>
            </a:r>
          </a:p>
          <a:p>
            <a:pPr marL="342900" indent="-342900">
              <a:buAutoNum type="arabicPeriod"/>
            </a:pPr>
            <a:r>
              <a:rPr lang="en-GB" sz="1600" b="0">
                <a:latin typeface="Arial" panose="020B0604020202020204" pitchFamily="34" charset="0"/>
                <a:cs typeface="Arial" panose="020B0604020202020204" pitchFamily="34" charset="0"/>
              </a:rPr>
              <a:t>Be %?%: write for a diverse audience reflect that diversity in the language and images you use.</a:t>
            </a:r>
          </a:p>
          <a:p>
            <a:pPr marL="342900" indent="-342900">
              <a:buAutoNum type="arabicPeriod"/>
            </a:pPr>
            <a:r>
              <a:rPr lang="en-GB" sz="1600" b="0">
                <a:latin typeface="Arial" panose="020B0604020202020204" pitchFamily="34" charset="0"/>
                <a:cs typeface="Arial" panose="020B0604020202020204" pitchFamily="34" charset="0"/>
              </a:rPr>
              <a:t>Be %?%:get to the point quickly, keep content focused on the learning objectives, use an active voice</a:t>
            </a:r>
            <a:endParaRPr lang="en-GB" sz="1600" b="1">
              <a:highlight>
                <a:srgbClr val="FFFF00"/>
              </a:highligh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98286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0C912-8FEB-62D8-FF08-8034D621D610}"/>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59425"/>
            <a:ext cx="9894369" cy="2189385"/>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3AA399"/>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tx1"/>
                </a:solidFill>
                <a:latin typeface="Arial"/>
                <a:cs typeface="Arial"/>
              </a:rPr>
              <a:t>Key points (Fill in the blanks)</a:t>
            </a:r>
            <a:endParaRPr lang="en-GB" b="1">
              <a:solidFill>
                <a:schemeClr val="tx1"/>
              </a:solidFill>
            </a:endParaRPr>
          </a:p>
        </p:txBody>
      </p:sp>
      <p:sp>
        <p:nvSpPr>
          <p:cNvPr id="2" name="Rectangle 1">
            <a:extLst>
              <a:ext uri="{FF2B5EF4-FFF2-40B4-BE49-F238E27FC236}">
                <a16:creationId xmlns:a16="http://schemas.microsoft.com/office/drawing/2014/main" id="{02582831-D7AB-4CFC-008F-21489C617C29}"/>
              </a:ext>
            </a:extLst>
          </p:cNvPr>
          <p:cNvSpPr/>
          <p:nvPr/>
        </p:nvSpPr>
        <p:spPr>
          <a:xfrm>
            <a:off x="1270032" y="3066284"/>
            <a:ext cx="9705608" cy="3407263"/>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7" name="Rectangle 6">
            <a:extLst>
              <a:ext uri="{FF2B5EF4-FFF2-40B4-BE49-F238E27FC236}">
                <a16:creationId xmlns:a16="http://schemas.microsoft.com/office/drawing/2014/main" id="{945402F1-C665-2B8F-42D9-E74F574EA6B8}"/>
              </a:ext>
            </a:extLst>
          </p:cNvPr>
          <p:cNvSpPr/>
          <p:nvPr/>
        </p:nvSpPr>
        <p:spPr>
          <a:xfrm>
            <a:off x="2250440" y="1122817"/>
            <a:ext cx="7691120" cy="34019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600" b="1">
              <a:solidFill>
                <a:schemeClr val="tx1"/>
              </a:solidFill>
            </a:endParaRPr>
          </a:p>
          <a:p>
            <a:r>
              <a:rPr lang="en-GB" sz="1600" b="1">
                <a:solidFill>
                  <a:schemeClr val="tx1"/>
                </a:solidFill>
              </a:rPr>
              <a:t>Feedback</a:t>
            </a:r>
          </a:p>
          <a:p>
            <a:endParaRPr lang="en-GB" sz="1600">
              <a:solidFill>
                <a:schemeClr val="tx1"/>
              </a:solidFill>
            </a:endParaRPr>
          </a:p>
          <a:p>
            <a:r>
              <a:rPr lang="en-GB" sz="1600">
                <a:solidFill>
                  <a:schemeClr val="tx1"/>
                </a:solidFill>
              </a:rPr>
              <a:t>The 3 golden rules of writing content for elearning are:</a:t>
            </a:r>
          </a:p>
          <a:p>
            <a:pPr marL="342900" indent="-342900">
              <a:buFont typeface="+mj-lt"/>
              <a:buAutoNum type="arabicPeriod"/>
            </a:pPr>
            <a:r>
              <a:rPr lang="en-GB" sz="1600">
                <a:solidFill>
                  <a:schemeClr val="tx1"/>
                </a:solidFill>
              </a:rPr>
              <a:t>Be accessible: keep your language simple and concise and understandable by all users.</a:t>
            </a:r>
          </a:p>
          <a:p>
            <a:pPr marL="342900" indent="-342900">
              <a:buFont typeface="+mj-lt"/>
              <a:buAutoNum type="arabicPeriod"/>
            </a:pPr>
            <a:r>
              <a:rPr lang="en-GB" sz="1600">
                <a:solidFill>
                  <a:schemeClr val="tx1"/>
                </a:solidFill>
              </a:rPr>
              <a:t>Be inclusive: write for a diverse audience reflect that diversity in the language and images you use.</a:t>
            </a:r>
          </a:p>
          <a:p>
            <a:pPr marL="342900" indent="-342900">
              <a:buFont typeface="+mj-lt"/>
              <a:buAutoNum type="arabicPeriod"/>
            </a:pPr>
            <a:r>
              <a:rPr lang="en-GB" sz="1600">
                <a:solidFill>
                  <a:schemeClr val="tx1"/>
                </a:solidFill>
              </a:rPr>
              <a:t>Be engaging: get to the point quickly, keep content focused on the learning objectives, use an active voice.</a:t>
            </a:r>
          </a:p>
        </p:txBody>
      </p:sp>
    </p:spTree>
    <p:custDataLst>
      <p:tags r:id="rId1"/>
    </p:custDataLst>
    <p:extLst>
      <p:ext uri="{BB962C8B-B14F-4D97-AF65-F5344CB8AC3E}">
        <p14:creationId xmlns:p14="http://schemas.microsoft.com/office/powerpoint/2010/main" val="1811021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56FC69-C3AB-6DA4-09F8-198EA640EA50}"/>
              </a:ext>
            </a:extLst>
          </p:cNvPr>
          <p:cNvSpPr/>
          <p:nvPr/>
        </p:nvSpPr>
        <p:spPr>
          <a:xfrm>
            <a:off x="6096000" y="754437"/>
            <a:ext cx="4783575" cy="3401928"/>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3993" y="-227870"/>
            <a:ext cx="12192000" cy="6716050"/>
          </a:xfrm>
          <a:prstGeom prst="rect">
            <a:avLst/>
          </a:prstGeom>
        </p:spPr>
      </p:pic>
      <p:sp>
        <p:nvSpPr>
          <p:cNvPr id="12" name="Rectangle 11">
            <a:extLst>
              <a:ext uri="{FF2B5EF4-FFF2-40B4-BE49-F238E27FC236}">
                <a16:creationId xmlns:a16="http://schemas.microsoft.com/office/drawing/2014/main" id="{C2EE4839-FD34-E9E6-3D4F-AEC572CA205C}"/>
              </a:ext>
            </a:extLst>
          </p:cNvPr>
          <p:cNvSpPr/>
          <p:nvPr/>
        </p:nvSpPr>
        <p:spPr>
          <a:xfrm>
            <a:off x="887915" y="616207"/>
            <a:ext cx="9991658" cy="797923"/>
          </a:xfrm>
          <a:prstGeom prst="rect">
            <a:avLst/>
          </a:prstGeom>
          <a:solidFill>
            <a:srgbClr val="CEEDE9"/>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F68547E-9E07-E7C2-1145-3E183A42F7F2}"/>
              </a:ext>
            </a:extLst>
          </p:cNvPr>
          <p:cNvSpPr txBox="1">
            <a:spLocks noChangeArrowheads="1"/>
          </p:cNvSpPr>
          <p:nvPr/>
        </p:nvSpPr>
        <p:spPr bwMode="auto">
          <a:xfrm>
            <a:off x="964715" y="788780"/>
            <a:ext cx="9587742" cy="33855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a:latin typeface="Arial" panose="020B0604020202020204" pitchFamily="34" charset="0"/>
                <a:cs typeface="Arial" panose="020B0604020202020204" pitchFamily="34" charset="0"/>
              </a:rPr>
              <a:t>Select the  arrow icon to review the other key points from this chapter.</a:t>
            </a:r>
            <a:endParaRPr lang="en-GB" altLang="en-US" sz="1600"/>
          </a:p>
        </p:txBody>
      </p:sp>
      <p:sp>
        <p:nvSpPr>
          <p:cNvPr id="14" name="Rectangle 13">
            <a:extLst>
              <a:ext uri="{FF2B5EF4-FFF2-40B4-BE49-F238E27FC236}">
                <a16:creationId xmlns:a16="http://schemas.microsoft.com/office/drawing/2014/main" id="{F873215A-6A72-7DEA-DB2C-5723D96B3A8F}"/>
              </a:ext>
            </a:extLst>
          </p:cNvPr>
          <p:cNvSpPr/>
          <p:nvPr/>
        </p:nvSpPr>
        <p:spPr>
          <a:xfrm>
            <a:off x="887915" y="1552360"/>
            <a:ext cx="9937667" cy="655625"/>
          </a:xfrm>
          <a:prstGeom prst="rect">
            <a:avLst/>
          </a:prstGeom>
          <a:solidFill>
            <a:srgbClr val="3AA39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1091665" y="1691700"/>
            <a:ext cx="9240921" cy="33855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a:latin typeface="+mn-lt"/>
                <a:cs typeface="Arial" panose="020B0604020202020204" pitchFamily="34" charset="0"/>
              </a:rPr>
              <a:t>Key points</a:t>
            </a:r>
          </a:p>
        </p:txBody>
      </p:sp>
      <p:sp>
        <p:nvSpPr>
          <p:cNvPr id="8" name="Rectangle 7">
            <a:extLst>
              <a:ext uri="{FF2B5EF4-FFF2-40B4-BE49-F238E27FC236}">
                <a16:creationId xmlns:a16="http://schemas.microsoft.com/office/drawing/2014/main" id="{1A8F346F-C0B9-94F0-BD2B-BAAB1517DA60}"/>
              </a:ext>
            </a:extLst>
          </p:cNvPr>
          <p:cNvSpPr/>
          <p:nvPr/>
        </p:nvSpPr>
        <p:spPr>
          <a:xfrm>
            <a:off x="887915" y="2468622"/>
            <a:ext cx="9937667" cy="34019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600" b="1">
              <a:solidFill>
                <a:schemeClr val="tx1"/>
              </a:solidFill>
            </a:endParaRPr>
          </a:p>
          <a:p>
            <a:pPr marL="285750" indent="-285750">
              <a:buFont typeface="Arial" panose="020B0604020202020204" pitchFamily="34" charset="0"/>
              <a:buChar char="•"/>
            </a:pPr>
            <a:r>
              <a:rPr lang="en-GB" sz="1600">
                <a:solidFill>
                  <a:schemeClr val="tx1"/>
                </a:solidFill>
              </a:rPr>
              <a:t>Follow the 6-step process to help you create your content.</a:t>
            </a:r>
          </a:p>
          <a:p>
            <a:pPr marL="285750" indent="-285750">
              <a:buFont typeface="Arial" panose="020B0604020202020204" pitchFamily="34" charset="0"/>
              <a:buChar char="•"/>
            </a:pPr>
            <a:r>
              <a:rPr lang="en-GB" sz="1600">
                <a:solidFill>
                  <a:schemeClr val="tx1"/>
                </a:solidFill>
              </a:rPr>
              <a:t>Break up your content with knowledge checks and/or activities to reinforce learning providing constructive feedback.</a:t>
            </a:r>
          </a:p>
          <a:p>
            <a:pPr marL="285750" indent="-285750">
              <a:buFont typeface="Arial" panose="020B0604020202020204" pitchFamily="34" charset="0"/>
              <a:buChar char="•"/>
            </a:pPr>
            <a:r>
              <a:rPr lang="en-GB" sz="1600">
                <a:solidFill>
                  <a:schemeClr val="tx1"/>
                </a:solidFill>
              </a:rPr>
              <a:t>Incorporate stories and/or case studies into your content to add context and make your content relatable and memorable.</a:t>
            </a:r>
          </a:p>
          <a:p>
            <a:pPr marL="285750" indent="-285750">
              <a:buFont typeface="Arial" panose="020B0604020202020204" pitchFamily="34" charset="0"/>
              <a:buChar char="•"/>
            </a:pPr>
            <a:r>
              <a:rPr lang="en-GB" sz="1600">
                <a:solidFill>
                  <a:schemeClr val="tx1"/>
                </a:solidFill>
              </a:rPr>
              <a:t>Make suggestions for images to support your learning points.</a:t>
            </a:r>
          </a:p>
          <a:p>
            <a:pPr marL="285750" indent="-285750">
              <a:buFont typeface="Arial" panose="020B0604020202020204" pitchFamily="34" charset="0"/>
              <a:buChar char="•"/>
            </a:pPr>
            <a:r>
              <a:rPr lang="en-GB" sz="1600">
                <a:solidFill>
                  <a:schemeClr val="tx1"/>
                </a:solidFill>
              </a:rPr>
              <a:t>Provide placeholders, transcripts, links to any video and/or animations.</a:t>
            </a:r>
          </a:p>
          <a:p>
            <a:pPr marL="285750" indent="-285750">
              <a:buFont typeface="Arial" panose="020B0604020202020204" pitchFamily="34" charset="0"/>
              <a:buChar char="•"/>
            </a:pPr>
            <a:r>
              <a:rPr lang="en-GB" sz="1600">
                <a:solidFill>
                  <a:schemeClr val="tx1"/>
                </a:solidFill>
              </a:rPr>
              <a:t>Provide links to all sources you reference.</a:t>
            </a:r>
          </a:p>
          <a:p>
            <a:pPr marL="285750" indent="-285750">
              <a:buFont typeface="Arial" panose="020B0604020202020204" pitchFamily="34" charset="0"/>
              <a:buChar char="•"/>
            </a:pPr>
            <a:r>
              <a:rPr lang="en-GB" sz="1600">
                <a:solidFill>
                  <a:schemeClr val="tx1"/>
                </a:solidFill>
              </a:rPr>
              <a:t>If required, write assessment questions which reflect the key learning points.</a:t>
            </a:r>
          </a:p>
          <a:p>
            <a:pPr marL="285750" indent="-285750">
              <a:buFont typeface="Arial" panose="020B0604020202020204" pitchFamily="34" charset="0"/>
              <a:buChar char="•"/>
            </a:pPr>
            <a:r>
              <a:rPr lang="en-GB" sz="1600">
                <a:solidFill>
                  <a:schemeClr val="tx1"/>
                </a:solidFill>
              </a:rPr>
              <a:t>Check your word count and your content for errors and omissions.</a:t>
            </a:r>
          </a:p>
          <a:p>
            <a:pPr marL="285750" indent="-285750">
              <a:buFont typeface="Arial" panose="020B0604020202020204" pitchFamily="34" charset="0"/>
              <a:buChar char="•"/>
            </a:pPr>
            <a:r>
              <a:rPr lang="en-GB" sz="1600">
                <a:solidFill>
                  <a:schemeClr val="tx1"/>
                </a:solidFill>
              </a:rPr>
              <a:t>Your content should be reviewed and signed doff by your clinical or project lead before submission to NHSE TEL</a:t>
            </a:r>
          </a:p>
          <a:p>
            <a:pPr marL="285750" indent="-285750">
              <a:buFont typeface="Arial" panose="020B0604020202020204" pitchFamily="34" charset="0"/>
              <a:buChar char="•"/>
            </a:pPr>
            <a:endParaRPr lang="en-GB" sz="1600">
              <a:solidFill>
                <a:schemeClr val="tx1"/>
              </a:solidFill>
            </a:endParaRPr>
          </a:p>
          <a:p>
            <a:pPr marL="285750" indent="-285750">
              <a:buFont typeface="Arial" panose="020B0604020202020204" pitchFamily="34" charset="0"/>
              <a:buChar char="•"/>
            </a:pPr>
            <a:endParaRPr lang="en-GB" sz="1600">
              <a:solidFill>
                <a:schemeClr val="tx1"/>
              </a:solidFill>
            </a:endParaRPr>
          </a:p>
        </p:txBody>
      </p:sp>
    </p:spTree>
    <p:custDataLst>
      <p:tags r:id="rId1"/>
    </p:custDataLst>
    <p:extLst>
      <p:ext uri="{BB962C8B-B14F-4D97-AF65-F5344CB8AC3E}">
        <p14:creationId xmlns:p14="http://schemas.microsoft.com/office/powerpoint/2010/main" val="1962694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FE4E-E911-006B-B3D8-F7AE6D0FDB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A39D6E-9359-FF25-054E-D428F25289D2}"/>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9" name="Rectangle 8">
            <a:extLst>
              <a:ext uri="{FF2B5EF4-FFF2-40B4-BE49-F238E27FC236}">
                <a16:creationId xmlns:a16="http://schemas.microsoft.com/office/drawing/2014/main" id="{C4494590-156E-73B4-EAC7-95062FC67EC2}"/>
              </a:ext>
            </a:extLst>
          </p:cNvPr>
          <p:cNvSpPr/>
          <p:nvPr/>
        </p:nvSpPr>
        <p:spPr>
          <a:xfrm>
            <a:off x="498764" y="345389"/>
            <a:ext cx="11097491" cy="2370102"/>
          </a:xfrm>
          <a:prstGeom prst="rect">
            <a:avLst/>
          </a:prstGeom>
          <a:solidFill>
            <a:srgbClr val="3AA399"/>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solidFill>
                  <a:schemeClr val="tx1"/>
                </a:solidFill>
              </a:rPr>
              <a:t>Select the      arrow icon to continue to the next chapter which describes the development process and your role within it.</a:t>
            </a:r>
          </a:p>
          <a:p>
            <a:endParaRPr lang="en-GB">
              <a:solidFill>
                <a:schemeClr val="tx1"/>
              </a:solidFill>
            </a:endParaRPr>
          </a:p>
          <a:p>
            <a:r>
              <a:rPr lang="en-GB">
                <a:solidFill>
                  <a:schemeClr val="tx1"/>
                </a:solidFill>
              </a:rPr>
              <a:t>Use the    home icon to return to the menu. </a:t>
            </a:r>
          </a:p>
          <a:p>
            <a:endParaRPr lang="en-GB">
              <a:solidFill>
                <a:schemeClr val="tx1"/>
              </a:solidFill>
            </a:endParaRPr>
          </a:p>
          <a:p>
            <a:r>
              <a:rPr lang="en-GB">
                <a:solidFill>
                  <a:schemeClr val="tx1"/>
                </a:solidFill>
              </a:rPr>
              <a:t>To exit the session, use the exit icon.</a:t>
            </a:r>
          </a:p>
          <a:p>
            <a:endParaRPr lang="en-GB">
              <a:solidFill>
                <a:schemeClr val="tx1"/>
              </a:solidFill>
            </a:endParaRPr>
          </a:p>
          <a:p>
            <a:endParaRPr lang="en-GB">
              <a:solidFill>
                <a:schemeClr val="tx1"/>
              </a:solidFill>
            </a:endParaRPr>
          </a:p>
        </p:txBody>
      </p:sp>
    </p:spTree>
    <p:custDataLst>
      <p:tags r:id="rId1"/>
    </p:custDataLst>
    <p:extLst>
      <p:ext uri="{BB962C8B-B14F-4D97-AF65-F5344CB8AC3E}">
        <p14:creationId xmlns:p14="http://schemas.microsoft.com/office/powerpoint/2010/main" val="280738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038827-D7CF-3561-8102-757DDAB67766}"/>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3" name="Rectangle 2">
            <a:extLst>
              <a:ext uri="{FF2B5EF4-FFF2-40B4-BE49-F238E27FC236}">
                <a16:creationId xmlns:a16="http://schemas.microsoft.com/office/drawing/2014/main" id="{45FE213D-0D7C-7A7B-2815-014F0A0ABC9E}"/>
              </a:ext>
            </a:extLst>
          </p:cNvPr>
          <p:cNvSpPr/>
          <p:nvPr/>
        </p:nvSpPr>
        <p:spPr>
          <a:xfrm>
            <a:off x="936468" y="784161"/>
            <a:ext cx="4896346" cy="3398526"/>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D2E1F07-A164-E1C6-E4C9-D00295FC0722}"/>
              </a:ext>
            </a:extLst>
          </p:cNvPr>
          <p:cNvSpPr txBox="1">
            <a:spLocks noChangeArrowheads="1"/>
          </p:cNvSpPr>
          <p:nvPr/>
        </p:nvSpPr>
        <p:spPr bwMode="auto">
          <a:xfrm>
            <a:off x="1048136" y="1010137"/>
            <a:ext cx="4729503" cy="2308324"/>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dirty="0">
                <a:latin typeface="Arial" panose="020B0604020202020204" pitchFamily="34" charset="0"/>
                <a:cs typeface="Arial" panose="020B0604020202020204" pitchFamily="34" charset="0"/>
              </a:rPr>
              <a:t>Now that your content has been submitted to the NHSE TEL team, the development process can begin.</a:t>
            </a:r>
          </a:p>
          <a:p>
            <a:endParaRPr lang="en-GB" sz="1600" dirty="0">
              <a:latin typeface="Arial" panose="020B0604020202020204" pitchFamily="34" charset="0"/>
              <a:cs typeface="Arial" panose="020B0604020202020204" pitchFamily="34" charset="0"/>
            </a:endParaRPr>
          </a:p>
          <a:p>
            <a:r>
              <a:rPr lang="en-GB" sz="1600" b="0" dirty="0">
                <a:latin typeface="Arial" panose="020B0604020202020204" pitchFamily="34" charset="0"/>
                <a:cs typeface="Arial" panose="020B0604020202020204" pitchFamily="34" charset="0"/>
              </a:rPr>
              <a:t>Your input as the author does not stop here. You are now an integral part of the team collaborating to create an elearning session from your vision and hard work.</a:t>
            </a:r>
            <a:endParaRPr lang="en-GB" altLang="en-US" sz="1600" dirty="0">
              <a:latin typeface="Arial" panose="020B0604020202020204" pitchFamily="34" charset="0"/>
              <a:ea typeface="Verdana"/>
              <a:cs typeface="Arial" panose="020B0604020202020204" pitchFamily="34" charset="0"/>
            </a:endParaRPr>
          </a:p>
          <a:p>
            <a:endParaRPr lang="en-GB" altLang="en-US" sz="1600" dirty="0">
              <a:latin typeface="Arial" panose="020B0604020202020204" pitchFamily="34" charset="0"/>
              <a:ea typeface="Verdana"/>
              <a:cs typeface="Arial" panose="020B0604020202020204" pitchFamily="34" charset="0"/>
            </a:endParaRPr>
          </a:p>
        </p:txBody>
      </p:sp>
      <p:sp>
        <p:nvSpPr>
          <p:cNvPr id="6" name="Rectangle 5">
            <a:extLst>
              <a:ext uri="{FF2B5EF4-FFF2-40B4-BE49-F238E27FC236}">
                <a16:creationId xmlns:a16="http://schemas.microsoft.com/office/drawing/2014/main" id="{D698CE10-C077-C7D9-7069-D3F60B45FEE8}"/>
              </a:ext>
            </a:extLst>
          </p:cNvPr>
          <p:cNvSpPr/>
          <p:nvPr/>
        </p:nvSpPr>
        <p:spPr>
          <a:xfrm>
            <a:off x="887915" y="141950"/>
            <a:ext cx="10045655" cy="515501"/>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Teamwork</a:t>
            </a:r>
            <a:endParaRPr lang="en-GB" b="1">
              <a:solidFill>
                <a:schemeClr val="bg1"/>
              </a:solidFill>
            </a:endParaRPr>
          </a:p>
        </p:txBody>
      </p:sp>
      <p:sp>
        <p:nvSpPr>
          <p:cNvPr id="4" name="Rectangle 3">
            <a:extLst>
              <a:ext uri="{FF2B5EF4-FFF2-40B4-BE49-F238E27FC236}">
                <a16:creationId xmlns:a16="http://schemas.microsoft.com/office/drawing/2014/main" id="{0BC7F5E7-7C52-D071-F4AE-B78EF7595F51}"/>
              </a:ext>
            </a:extLst>
          </p:cNvPr>
          <p:cNvSpPr/>
          <p:nvPr/>
        </p:nvSpPr>
        <p:spPr>
          <a:xfrm>
            <a:off x="6037224" y="799401"/>
            <a:ext cx="4713903" cy="339852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BB19140-B034-D284-EC32-941B7AC9DA81}"/>
              </a:ext>
            </a:extLst>
          </p:cNvPr>
          <p:cNvSpPr txBox="1">
            <a:spLocks noChangeArrowheads="1"/>
          </p:cNvSpPr>
          <p:nvPr/>
        </p:nvSpPr>
        <p:spPr bwMode="auto">
          <a:xfrm>
            <a:off x="6037224" y="1656561"/>
            <a:ext cx="4713903"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Graphic placeholder </a:t>
            </a:r>
          </a:p>
          <a:p>
            <a:pPr algn="ctr"/>
            <a:r>
              <a:rPr lang="en-GB" sz="1600" b="1">
                <a:latin typeface="Arial" panose="020B0604020202020204" pitchFamily="34" charset="0"/>
                <a:cs typeface="Arial" panose="020B0604020202020204" pitchFamily="34" charset="0"/>
              </a:rPr>
              <a:t>author as part of the team?</a:t>
            </a:r>
          </a:p>
          <a:p>
            <a:pPr algn="ctr"/>
            <a:r>
              <a:rPr lang="en-GB" sz="1600" b="1">
                <a:solidFill>
                  <a:schemeClr val="tx1"/>
                </a:solidFill>
                <a:latin typeface="Arial" panose="020B0604020202020204" pitchFamily="34" charset="0"/>
                <a:cs typeface="Arial" panose="020B0604020202020204" pitchFamily="34" charset="0"/>
              </a:rPr>
              <a:t>512 x 400</a:t>
            </a:r>
          </a:p>
          <a:p>
            <a:endParaRPr lang="en-GB" altLang="en-US" sz="1600">
              <a:latin typeface="Verdana"/>
              <a:ea typeface="Verdana"/>
            </a:endParaRPr>
          </a:p>
          <a:p>
            <a:endParaRPr lang="en-GB" altLang="en-US" sz="1600"/>
          </a:p>
        </p:txBody>
      </p:sp>
      <p:pic>
        <p:nvPicPr>
          <p:cNvPr id="11" name="Picture 10">
            <a:extLst>
              <a:ext uri="{FF2B5EF4-FFF2-40B4-BE49-F238E27FC236}">
                <a16:creationId xmlns:a16="http://schemas.microsoft.com/office/drawing/2014/main" id="{7881DC09-FFEE-6A8D-F61B-08DB0EFC98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55775" y="799401"/>
            <a:ext cx="4876800" cy="3810000"/>
          </a:xfrm>
          <a:prstGeom prst="rect">
            <a:avLst/>
          </a:prstGeom>
        </p:spPr>
      </p:pic>
    </p:spTree>
    <p:custDataLst>
      <p:tags r:id="rId1"/>
    </p:custDataLst>
    <p:extLst>
      <p:ext uri="{BB962C8B-B14F-4D97-AF65-F5344CB8AC3E}">
        <p14:creationId xmlns:p14="http://schemas.microsoft.com/office/powerpoint/2010/main" val="2320942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1E0FE8-8B99-135E-C4B0-1A5832530052}"/>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5506" y="0"/>
            <a:ext cx="12192000" cy="6716050"/>
          </a:xfrm>
          <a:prstGeom prst="rect">
            <a:avLst/>
          </a:prstGeom>
        </p:spPr>
      </p:pic>
      <p:sp>
        <p:nvSpPr>
          <p:cNvPr id="29" name="Rectangle 28">
            <a:extLst>
              <a:ext uri="{FF2B5EF4-FFF2-40B4-BE49-F238E27FC236}">
                <a16:creationId xmlns:a16="http://schemas.microsoft.com/office/drawing/2014/main" id="{FC152340-0659-4476-AE7D-8CA28D84F5C3}"/>
              </a:ext>
            </a:extLst>
          </p:cNvPr>
          <p:cNvSpPr/>
          <p:nvPr/>
        </p:nvSpPr>
        <p:spPr>
          <a:xfrm>
            <a:off x="1270032" y="158530"/>
            <a:ext cx="10045655" cy="515501"/>
          </a:xfrm>
          <a:prstGeom prst="rect">
            <a:avLst/>
          </a:prstGeom>
          <a:solidFill>
            <a:srgbClr val="042D86"/>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Your role in the development process ( text/graphic/</a:t>
            </a:r>
            <a:r>
              <a:rPr lang="en-GB" b="1" err="1">
                <a:solidFill>
                  <a:schemeClr val="bg1"/>
                </a:solidFill>
                <a:latin typeface="Arial"/>
                <a:cs typeface="Arial"/>
              </a:rPr>
              <a:t>accordian</a:t>
            </a:r>
            <a:r>
              <a:rPr lang="en-GB" b="1">
                <a:solidFill>
                  <a:schemeClr val="bg1"/>
                </a:solidFill>
                <a:latin typeface="Arial"/>
                <a:cs typeface="Arial"/>
              </a:rPr>
              <a:t>)</a:t>
            </a:r>
            <a:endParaRPr lang="en-GB" b="1">
              <a:solidFill>
                <a:schemeClr val="bg1"/>
              </a:solidFill>
            </a:endParaRPr>
          </a:p>
        </p:txBody>
      </p:sp>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388740"/>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CB846DF8-4CC3-F8BD-B48F-598738455733}"/>
              </a:ext>
            </a:extLst>
          </p:cNvPr>
          <p:cNvSpPr txBox="1">
            <a:spLocks noChangeArrowheads="1"/>
          </p:cNvSpPr>
          <p:nvPr/>
        </p:nvSpPr>
        <p:spPr bwMode="auto">
          <a:xfrm>
            <a:off x="1581898" y="832561"/>
            <a:ext cx="9017191"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b="0">
              <a:solidFill>
                <a:schemeClr val="tx1"/>
              </a:solidFill>
              <a:latin typeface="Arial" panose="020B0604020202020204" pitchFamily="34" charset="0"/>
              <a:cs typeface="Arial" panose="020B0604020202020204" pitchFamily="34" charset="0"/>
            </a:endParaRPr>
          </a:p>
          <a:p>
            <a:r>
              <a:rPr lang="en-GB" sz="1600" b="0">
                <a:latin typeface="Arial"/>
                <a:cs typeface="Arial"/>
              </a:rPr>
              <a:t>The development process consists of 4 phases.</a:t>
            </a:r>
          </a:p>
          <a:p>
            <a:endParaRPr lang="en-GB" sz="1600">
              <a:latin typeface="Arial"/>
              <a:cs typeface="Arial"/>
            </a:endParaRPr>
          </a:p>
          <a:p>
            <a:r>
              <a:rPr lang="en-GB" sz="1600">
                <a:latin typeface="Arial"/>
                <a:cs typeface="Arial"/>
              </a:rPr>
              <a:t>You will have an important role to play throughout.</a:t>
            </a:r>
          </a:p>
        </p:txBody>
      </p:sp>
      <p:pic>
        <p:nvPicPr>
          <p:cNvPr id="4" name="Picture 3" descr="A person walking up a staircase&#10;&#10;Description automatically generated">
            <a:extLst>
              <a:ext uri="{FF2B5EF4-FFF2-40B4-BE49-F238E27FC236}">
                <a16:creationId xmlns:a16="http://schemas.microsoft.com/office/drawing/2014/main" id="{E7423651-EED2-AD0F-7C12-A46791AA2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32" y="2313900"/>
            <a:ext cx="9753600" cy="3810000"/>
          </a:xfrm>
          <a:prstGeom prst="rect">
            <a:avLst/>
          </a:prstGeom>
        </p:spPr>
      </p:pic>
    </p:spTree>
    <p:custDataLst>
      <p:tags r:id="rId1"/>
    </p:custDataLst>
    <p:extLst>
      <p:ext uri="{BB962C8B-B14F-4D97-AF65-F5344CB8AC3E}">
        <p14:creationId xmlns:p14="http://schemas.microsoft.com/office/powerpoint/2010/main" val="3395112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1E0FE8-8B99-135E-C4B0-1A5832530052}"/>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0"/>
            <a:ext cx="12192000" cy="6716050"/>
          </a:xfrm>
          <a:prstGeom prst="rect">
            <a:avLst/>
          </a:prstGeom>
        </p:spPr>
      </p:pic>
      <p:sp>
        <p:nvSpPr>
          <p:cNvPr id="3" name="Rectangle 2">
            <a:extLst>
              <a:ext uri="{FF2B5EF4-FFF2-40B4-BE49-F238E27FC236}">
                <a16:creationId xmlns:a16="http://schemas.microsoft.com/office/drawing/2014/main" id="{F95861DC-C308-ED1D-5DFB-64F3E278010E}"/>
              </a:ext>
            </a:extLst>
          </p:cNvPr>
          <p:cNvSpPr/>
          <p:nvPr/>
        </p:nvSpPr>
        <p:spPr>
          <a:xfrm>
            <a:off x="1229391" y="1673369"/>
            <a:ext cx="9943978" cy="515501"/>
          </a:xfrm>
          <a:prstGeom prst="rect">
            <a:avLst/>
          </a:prstGeom>
          <a:solidFill>
            <a:srgbClr val="042D86"/>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1. Design</a:t>
            </a:r>
            <a:endParaRPr lang="en-GB" b="1">
              <a:solidFill>
                <a:schemeClr val="bg1"/>
              </a:solidFill>
            </a:endParaRPr>
          </a:p>
        </p:txBody>
      </p:sp>
      <p:sp>
        <p:nvSpPr>
          <p:cNvPr id="4" name="Rectangle 3">
            <a:extLst>
              <a:ext uri="{FF2B5EF4-FFF2-40B4-BE49-F238E27FC236}">
                <a16:creationId xmlns:a16="http://schemas.microsoft.com/office/drawing/2014/main" id="{17515C11-D546-AF7C-3704-9593F1C8E898}"/>
              </a:ext>
            </a:extLst>
          </p:cNvPr>
          <p:cNvSpPr/>
          <p:nvPr/>
        </p:nvSpPr>
        <p:spPr>
          <a:xfrm>
            <a:off x="1229390" y="2342722"/>
            <a:ext cx="9943978" cy="515501"/>
          </a:xfrm>
          <a:prstGeom prst="rect">
            <a:avLst/>
          </a:prstGeom>
          <a:solidFill>
            <a:srgbClr val="042D86"/>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2. Build</a:t>
            </a:r>
            <a:endParaRPr lang="en-GB" b="1">
              <a:solidFill>
                <a:schemeClr val="bg1"/>
              </a:solidFill>
            </a:endParaRPr>
          </a:p>
        </p:txBody>
      </p:sp>
      <p:sp>
        <p:nvSpPr>
          <p:cNvPr id="5" name="Rectangle 4">
            <a:extLst>
              <a:ext uri="{FF2B5EF4-FFF2-40B4-BE49-F238E27FC236}">
                <a16:creationId xmlns:a16="http://schemas.microsoft.com/office/drawing/2014/main" id="{5978EC06-EAEB-574E-4D48-18051A729F57}"/>
              </a:ext>
            </a:extLst>
          </p:cNvPr>
          <p:cNvSpPr/>
          <p:nvPr/>
        </p:nvSpPr>
        <p:spPr>
          <a:xfrm>
            <a:off x="1229390" y="2954325"/>
            <a:ext cx="9943978" cy="515501"/>
          </a:xfrm>
          <a:prstGeom prst="rect">
            <a:avLst/>
          </a:prstGeom>
          <a:solidFill>
            <a:srgbClr val="042D86"/>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3. Final review</a:t>
            </a:r>
            <a:endParaRPr lang="en-GB" b="1">
              <a:solidFill>
                <a:schemeClr val="bg1"/>
              </a:solidFill>
            </a:endParaRPr>
          </a:p>
        </p:txBody>
      </p:sp>
      <p:sp>
        <p:nvSpPr>
          <p:cNvPr id="6" name="Rectangle 5">
            <a:extLst>
              <a:ext uri="{FF2B5EF4-FFF2-40B4-BE49-F238E27FC236}">
                <a16:creationId xmlns:a16="http://schemas.microsoft.com/office/drawing/2014/main" id="{256C0376-F154-7886-1932-DB5492E17924}"/>
              </a:ext>
            </a:extLst>
          </p:cNvPr>
          <p:cNvSpPr/>
          <p:nvPr/>
        </p:nvSpPr>
        <p:spPr>
          <a:xfrm>
            <a:off x="1229390" y="3622799"/>
            <a:ext cx="9943978" cy="515501"/>
          </a:xfrm>
          <a:prstGeom prst="rect">
            <a:avLst/>
          </a:prstGeom>
          <a:solidFill>
            <a:srgbClr val="042D86"/>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4. Release</a:t>
            </a:r>
            <a:endParaRPr lang="en-GB" b="1">
              <a:solidFill>
                <a:schemeClr val="bg1"/>
              </a:solidFill>
            </a:endParaRPr>
          </a:p>
        </p:txBody>
      </p:sp>
      <p:sp>
        <p:nvSpPr>
          <p:cNvPr id="11" name="Rectangle 10">
            <a:extLst>
              <a:ext uri="{FF2B5EF4-FFF2-40B4-BE49-F238E27FC236}">
                <a16:creationId xmlns:a16="http://schemas.microsoft.com/office/drawing/2014/main" id="{0A54EB80-B8E7-57A8-7B7F-49615707D2EB}"/>
              </a:ext>
            </a:extLst>
          </p:cNvPr>
          <p:cNvSpPr/>
          <p:nvPr/>
        </p:nvSpPr>
        <p:spPr>
          <a:xfrm>
            <a:off x="1229390" y="705538"/>
            <a:ext cx="9943978" cy="82515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463D4F9-13DD-F793-0023-9C32E98CFAD8}"/>
              </a:ext>
            </a:extLst>
          </p:cNvPr>
          <p:cNvSpPr txBox="1">
            <a:spLocks noChangeArrowheads="1"/>
          </p:cNvSpPr>
          <p:nvPr/>
        </p:nvSpPr>
        <p:spPr bwMode="auto">
          <a:xfrm>
            <a:off x="1229390" y="383329"/>
            <a:ext cx="9943978" cy="1077218"/>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b="0">
              <a:solidFill>
                <a:schemeClr val="tx1"/>
              </a:solidFill>
              <a:latin typeface="Arial" panose="020B0604020202020204" pitchFamily="34" charset="0"/>
              <a:cs typeface="Arial" panose="020B0604020202020204" pitchFamily="34" charset="0"/>
            </a:endParaRPr>
          </a:p>
          <a:p>
            <a:endParaRPr lang="en-GB" sz="1600">
              <a:latin typeface="Arial"/>
              <a:cs typeface="Arial"/>
            </a:endParaRPr>
          </a:p>
          <a:p>
            <a:r>
              <a:rPr lang="en-GB" sz="1600" b="1">
                <a:solidFill>
                  <a:schemeClr val="tx1">
                    <a:lumMod val="75000"/>
                    <a:lumOff val="25000"/>
                  </a:schemeClr>
                </a:solidFill>
                <a:latin typeface="Arial"/>
                <a:cs typeface="Arial"/>
              </a:rPr>
              <a:t>Select the arrow icons to find out more about each phase and your responsibilities in each.</a:t>
            </a:r>
            <a:endParaRPr lang="en-GB" altLang="en-US" sz="1600" b="1">
              <a:solidFill>
                <a:schemeClr val="tx1">
                  <a:lumMod val="75000"/>
                  <a:lumOff val="25000"/>
                </a:schemeClr>
              </a:solidFill>
              <a:latin typeface="Arial"/>
              <a:ea typeface="Verdana"/>
              <a:cs typeface="Arial"/>
            </a:endParaRPr>
          </a:p>
          <a:p>
            <a:endParaRPr lang="en-GB" altLang="en-US" sz="1600"/>
          </a:p>
        </p:txBody>
      </p:sp>
    </p:spTree>
    <p:custDataLst>
      <p:tags r:id="rId1"/>
    </p:custDataLst>
    <p:extLst>
      <p:ext uri="{BB962C8B-B14F-4D97-AF65-F5344CB8AC3E}">
        <p14:creationId xmlns:p14="http://schemas.microsoft.com/office/powerpoint/2010/main" val="397378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3" name="TextBox 2">
            <a:extLst>
              <a:ext uri="{FF2B5EF4-FFF2-40B4-BE49-F238E27FC236}">
                <a16:creationId xmlns:a16="http://schemas.microsoft.com/office/drawing/2014/main" id="{C0E12BFD-23EA-C1DE-2594-DC701281972F}"/>
              </a:ext>
            </a:extLst>
          </p:cNvPr>
          <p:cNvSpPr txBox="1">
            <a:spLocks noChangeArrowheads="1"/>
          </p:cNvSpPr>
          <p:nvPr/>
        </p:nvSpPr>
        <p:spPr bwMode="auto">
          <a:xfrm>
            <a:off x="1341641" y="864472"/>
            <a:ext cx="9751152" cy="1569660"/>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dirty="0">
                <a:latin typeface="Arial" panose="020B0604020202020204" pitchFamily="34" charset="0"/>
                <a:cs typeface="Arial" panose="020B0604020202020204" pitchFamily="34" charset="0"/>
              </a:rPr>
              <a:t>This session was written and developed by the NHS England Technology Enhanced Learning (NHSE TEL) Team, who will advise and support you, and your clinical or project lead, through the process of creating your elearning session.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Select the pin icons to find out more about the people who will help you turn your ideas into reality and your role within the team.</a:t>
            </a:r>
            <a:endParaRPr lang="en-GB" altLang="en-US" sz="1600" dirty="0"/>
          </a:p>
        </p:txBody>
      </p:sp>
      <p:sp>
        <p:nvSpPr>
          <p:cNvPr id="7" name="Rectangle 6">
            <a:extLst>
              <a:ext uri="{FF2B5EF4-FFF2-40B4-BE49-F238E27FC236}">
                <a16:creationId xmlns:a16="http://schemas.microsoft.com/office/drawing/2014/main" id="{41981872-FEDC-DBAB-5026-40C201732EE4}"/>
              </a:ext>
            </a:extLst>
          </p:cNvPr>
          <p:cNvSpPr/>
          <p:nvPr/>
        </p:nvSpPr>
        <p:spPr>
          <a:xfrm>
            <a:off x="1219200" y="2666978"/>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5310" y="2673311"/>
            <a:ext cx="882577" cy="882577"/>
          </a:xfrm>
          <a:prstGeom prst="rect">
            <a:avLst/>
          </a:prstGeom>
        </p:spPr>
      </p:pic>
      <p:pic>
        <p:nvPicPr>
          <p:cNvPr id="1026" name="Picture 2">
            <a:extLst>
              <a:ext uri="{FF2B5EF4-FFF2-40B4-BE49-F238E27FC236}">
                <a16:creationId xmlns:a16="http://schemas.microsoft.com/office/drawing/2014/main" id="{812D26E2-4C5C-549B-3B1E-747AD0263E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078430" y="2666978"/>
            <a:ext cx="97536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1829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1500D-057F-F9A0-98EE-7982D9E41219}"/>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66040"/>
            <a:ext cx="12192000" cy="6716050"/>
          </a:xfrm>
          <a:prstGeom prst="rect">
            <a:avLst/>
          </a:prstGeom>
        </p:spPr>
      </p:pic>
      <p:sp>
        <p:nvSpPr>
          <p:cNvPr id="14" name="Rectangle 13">
            <a:extLst>
              <a:ext uri="{FF2B5EF4-FFF2-40B4-BE49-F238E27FC236}">
                <a16:creationId xmlns:a16="http://schemas.microsoft.com/office/drawing/2014/main" id="{F873215A-6A72-7DEA-DB2C-5723D96B3A8F}"/>
              </a:ext>
            </a:extLst>
          </p:cNvPr>
          <p:cNvSpPr/>
          <p:nvPr/>
        </p:nvSpPr>
        <p:spPr>
          <a:xfrm>
            <a:off x="408347" y="488800"/>
            <a:ext cx="11143573" cy="4885840"/>
          </a:xfrm>
          <a:prstGeom prst="rect">
            <a:avLst/>
          </a:prstGeom>
          <a:solidFill>
            <a:srgbClr val="CCDFF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21F2B4C-279E-6D22-0181-0D45B61A4BD3}"/>
              </a:ext>
            </a:extLst>
          </p:cNvPr>
          <p:cNvSpPr txBox="1">
            <a:spLocks noChangeArrowheads="1"/>
          </p:cNvSpPr>
          <p:nvPr/>
        </p:nvSpPr>
        <p:spPr bwMode="auto">
          <a:xfrm>
            <a:off x="640080" y="488800"/>
            <a:ext cx="10911840" cy="4770537"/>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dirty="0">
              <a:solidFill>
                <a:schemeClr val="tx1"/>
              </a:solidFill>
              <a:latin typeface="+mn-lt"/>
            </a:endParaRPr>
          </a:p>
          <a:p>
            <a:pPr marL="342900" indent="-342900">
              <a:buAutoNum type="arabicPeriod"/>
            </a:pPr>
            <a:r>
              <a:rPr lang="en-GB" sz="1600" b="1" dirty="0">
                <a:solidFill>
                  <a:schemeClr val="tx1"/>
                </a:solidFill>
                <a:latin typeface="+mn-lt"/>
              </a:rPr>
              <a:t>Design</a:t>
            </a:r>
          </a:p>
          <a:p>
            <a:endParaRPr lang="en-GB" sz="1600" b="1" dirty="0">
              <a:solidFill>
                <a:schemeClr val="tx1"/>
              </a:solidFill>
              <a:latin typeface="+mn-lt"/>
            </a:endParaRPr>
          </a:p>
          <a:p>
            <a:r>
              <a:rPr lang="en-GB" sz="1600" b="1" dirty="0">
                <a:solidFill>
                  <a:schemeClr val="tx1"/>
                </a:solidFill>
                <a:latin typeface="+mn-lt"/>
              </a:rPr>
              <a:t>What happens in the design phase?</a:t>
            </a:r>
          </a:p>
          <a:p>
            <a:r>
              <a:rPr lang="en-GB" sz="1600" dirty="0">
                <a:solidFill>
                  <a:schemeClr val="tx1"/>
                </a:solidFill>
                <a:latin typeface="+mn-lt"/>
              </a:rPr>
              <a:t>The design phase involves the development of a content plan, a PowerPoint document which storyboards your session.</a:t>
            </a:r>
          </a:p>
          <a:p>
            <a:endParaRPr lang="en-GB" sz="1600" dirty="0">
              <a:latin typeface="+mn-lt"/>
            </a:endParaRPr>
          </a:p>
          <a:p>
            <a:r>
              <a:rPr lang="en-GB" sz="1600" dirty="0">
                <a:solidFill>
                  <a:schemeClr val="tx1"/>
                </a:solidFill>
                <a:latin typeface="+mn-lt"/>
              </a:rPr>
              <a:t>The content of a session will evolve during this process as the LD make changes to maximise engagement and retention. Edits will also be made to comply with NHSE editorial standards.</a:t>
            </a:r>
          </a:p>
          <a:p>
            <a:endParaRPr lang="en-GB" sz="1600" dirty="0">
              <a:latin typeface="+mn-lt"/>
            </a:endParaRPr>
          </a:p>
          <a:p>
            <a:r>
              <a:rPr lang="en-GB" sz="1600" b="1" dirty="0">
                <a:latin typeface="+mn-lt"/>
              </a:rPr>
              <a:t>What is my role in the design phase?</a:t>
            </a:r>
          </a:p>
          <a:p>
            <a:r>
              <a:rPr lang="en-GB" sz="1600" dirty="0">
                <a:latin typeface="+mn-lt"/>
              </a:rPr>
              <a:t>To work collaboratively with a learning designer, graphic designer to create the content plan. Please respond to any questions as soon as you can, as delays can impact the delivery of the project.</a:t>
            </a:r>
          </a:p>
          <a:p>
            <a:endParaRPr lang="en-GB" sz="1600" b="1" dirty="0">
              <a:latin typeface="+mn-lt"/>
            </a:endParaRPr>
          </a:p>
          <a:p>
            <a:r>
              <a:rPr lang="en-GB" sz="1600" b="1" dirty="0">
                <a:latin typeface="+mn-lt"/>
              </a:rPr>
              <a:t>When is the design phase complete?</a:t>
            </a:r>
          </a:p>
          <a:p>
            <a:r>
              <a:rPr lang="en-GB" sz="1600" dirty="0">
                <a:latin typeface="+mn-lt"/>
              </a:rPr>
              <a:t>When the content plan has been reviewed and signed off as complete and correct by you, your clinical or project lead and any wider stakeholder group involved.</a:t>
            </a:r>
          </a:p>
          <a:p>
            <a:endParaRPr lang="en-GB" sz="1600" dirty="0">
              <a:latin typeface="+mn-lt"/>
            </a:endParaRPr>
          </a:p>
          <a:p>
            <a:r>
              <a:rPr lang="en-GB" sz="1600" dirty="0">
                <a:latin typeface="+mn-lt"/>
              </a:rPr>
              <a:t>Select the hyperlink to </a:t>
            </a:r>
            <a:r>
              <a:rPr lang="en-GB" sz="1600" u="sng" dirty="0">
                <a:solidFill>
                  <a:srgbClr val="042D86"/>
                </a:solidFill>
                <a:latin typeface="+mn-lt"/>
              </a:rPr>
              <a:t>download the content plan </a:t>
            </a:r>
            <a:r>
              <a:rPr lang="en-GB" sz="1600" dirty="0">
                <a:latin typeface="+mn-lt"/>
              </a:rPr>
              <a:t>for this session as an example.</a:t>
            </a:r>
            <a:endParaRPr lang="en-GB" sz="1600" dirty="0">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0022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1500D-057F-F9A0-98EE-7982D9E41219}"/>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6" name="Rectangle 5">
            <a:extLst>
              <a:ext uri="{FF2B5EF4-FFF2-40B4-BE49-F238E27FC236}">
                <a16:creationId xmlns:a16="http://schemas.microsoft.com/office/drawing/2014/main" id="{91C64894-90D0-343C-E90D-3E6D02A4CA10}"/>
              </a:ext>
            </a:extLst>
          </p:cNvPr>
          <p:cNvSpPr/>
          <p:nvPr/>
        </p:nvSpPr>
        <p:spPr>
          <a:xfrm>
            <a:off x="724534" y="361025"/>
            <a:ext cx="10288906" cy="3967135"/>
          </a:xfrm>
          <a:prstGeom prst="rect">
            <a:avLst/>
          </a:prstGeom>
          <a:solidFill>
            <a:srgbClr val="CCDFF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775B1E10-62A9-377E-0C8D-17813BC93441}"/>
              </a:ext>
            </a:extLst>
          </p:cNvPr>
          <p:cNvSpPr txBox="1">
            <a:spLocks noChangeArrowheads="1"/>
          </p:cNvSpPr>
          <p:nvPr/>
        </p:nvSpPr>
        <p:spPr bwMode="auto">
          <a:xfrm>
            <a:off x="1024760" y="586804"/>
            <a:ext cx="9572120" cy="3539430"/>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dirty="0">
              <a:solidFill>
                <a:schemeClr val="tx1"/>
              </a:solidFill>
              <a:latin typeface="+mn-lt"/>
            </a:endParaRPr>
          </a:p>
          <a:p>
            <a:r>
              <a:rPr lang="en-GB" sz="1600" b="1" dirty="0">
                <a:solidFill>
                  <a:schemeClr val="tx1"/>
                </a:solidFill>
                <a:latin typeface="+mn-lt"/>
              </a:rPr>
              <a:t>2. Build</a:t>
            </a:r>
          </a:p>
          <a:p>
            <a:endParaRPr lang="en-GB" sz="1600" b="1" dirty="0">
              <a:latin typeface="+mn-lt"/>
            </a:endParaRPr>
          </a:p>
          <a:p>
            <a:r>
              <a:rPr lang="en-GB" sz="1600" b="1" dirty="0">
                <a:solidFill>
                  <a:schemeClr val="tx1"/>
                </a:solidFill>
                <a:latin typeface="+mn-lt"/>
              </a:rPr>
              <a:t>What happens in the build phase?</a:t>
            </a:r>
          </a:p>
          <a:p>
            <a:r>
              <a:rPr lang="en-GB" sz="1600" dirty="0">
                <a:solidFill>
                  <a:schemeClr val="tx1"/>
                </a:solidFill>
                <a:latin typeface="+mn-lt"/>
              </a:rPr>
              <a:t>The build phase involves the development of a working prototype of your session.</a:t>
            </a:r>
          </a:p>
          <a:p>
            <a:endParaRPr lang="en-GB" sz="1600" b="1" dirty="0">
              <a:latin typeface="+mn-lt"/>
            </a:endParaRPr>
          </a:p>
          <a:p>
            <a:r>
              <a:rPr lang="en-GB" sz="1600" b="1" dirty="0">
                <a:solidFill>
                  <a:schemeClr val="tx1"/>
                </a:solidFill>
                <a:latin typeface="+mn-lt"/>
              </a:rPr>
              <a:t>What is my role?</a:t>
            </a:r>
          </a:p>
          <a:p>
            <a:r>
              <a:rPr lang="en-GB" sz="1600" dirty="0">
                <a:solidFill>
                  <a:schemeClr val="tx1"/>
                </a:solidFill>
                <a:latin typeface="+mn-lt"/>
              </a:rPr>
              <a:t>You will work collaboratively with an LD to build the session who will provide you a link to view the session as it progresses.</a:t>
            </a:r>
          </a:p>
          <a:p>
            <a:r>
              <a:rPr lang="en-GB" sz="1600" dirty="0">
                <a:solidFill>
                  <a:schemeClr val="tx1"/>
                </a:solidFill>
                <a:latin typeface="+mn-lt"/>
              </a:rPr>
              <a:t>Please respond to any questions as soon as you can as delays can impact the delivery of the project.</a:t>
            </a:r>
          </a:p>
          <a:p>
            <a:endParaRPr lang="en-GB" sz="1600" b="1" dirty="0">
              <a:latin typeface="+mn-lt"/>
            </a:endParaRPr>
          </a:p>
          <a:p>
            <a:r>
              <a:rPr lang="en-GB" sz="1600" b="1" dirty="0">
                <a:solidFill>
                  <a:schemeClr val="tx1"/>
                </a:solidFill>
                <a:latin typeface="+mn-lt"/>
              </a:rPr>
              <a:t>When is the build phase complete?</a:t>
            </a:r>
          </a:p>
          <a:p>
            <a:r>
              <a:rPr lang="en-GB" sz="1600" dirty="0">
                <a:solidFill>
                  <a:schemeClr val="tx1"/>
                </a:solidFill>
                <a:latin typeface="+mn-lt"/>
              </a:rPr>
              <a:t>When the built session has been reviewed and signed off as complete and correct by you, your clinical or project lead and any wider stakeholder group involved.</a:t>
            </a:r>
            <a:endParaRPr lang="en-GB" sz="1600" dirty="0">
              <a:latin typeface="+mn-lt"/>
            </a:endParaRPr>
          </a:p>
        </p:txBody>
      </p:sp>
    </p:spTree>
    <p:custDataLst>
      <p:tags r:id="rId1"/>
    </p:custDataLst>
    <p:extLst>
      <p:ext uri="{BB962C8B-B14F-4D97-AF65-F5344CB8AC3E}">
        <p14:creationId xmlns:p14="http://schemas.microsoft.com/office/powerpoint/2010/main" val="2874720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1500D-057F-F9A0-98EE-7982D9E41219}"/>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6" name="Rectangle 5">
            <a:extLst>
              <a:ext uri="{FF2B5EF4-FFF2-40B4-BE49-F238E27FC236}">
                <a16:creationId xmlns:a16="http://schemas.microsoft.com/office/drawing/2014/main" id="{D52735E5-B2ED-2583-E1E4-9AE85E8990A3}"/>
              </a:ext>
            </a:extLst>
          </p:cNvPr>
          <p:cNvSpPr/>
          <p:nvPr/>
        </p:nvSpPr>
        <p:spPr>
          <a:xfrm>
            <a:off x="724534" y="349114"/>
            <a:ext cx="11132185" cy="3501526"/>
          </a:xfrm>
          <a:prstGeom prst="rect">
            <a:avLst/>
          </a:prstGeom>
          <a:solidFill>
            <a:srgbClr val="CCDFF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A0FFCB99-76B7-05F9-B291-FCBF90D1CA85}"/>
              </a:ext>
            </a:extLst>
          </p:cNvPr>
          <p:cNvSpPr txBox="1">
            <a:spLocks noChangeArrowheads="1"/>
          </p:cNvSpPr>
          <p:nvPr/>
        </p:nvSpPr>
        <p:spPr bwMode="auto">
          <a:xfrm>
            <a:off x="809384" y="349114"/>
            <a:ext cx="10573231" cy="329320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dirty="0">
              <a:solidFill>
                <a:schemeClr val="tx1"/>
              </a:solidFill>
              <a:latin typeface="+mn-lt"/>
            </a:endParaRPr>
          </a:p>
          <a:p>
            <a:r>
              <a:rPr lang="en-GB" sz="1600" b="1" dirty="0">
                <a:solidFill>
                  <a:schemeClr val="tx1"/>
                </a:solidFill>
                <a:latin typeface="+mn-lt"/>
              </a:rPr>
              <a:t>3. Final review</a:t>
            </a:r>
          </a:p>
          <a:p>
            <a:endParaRPr lang="en-GB" sz="1600" b="1" dirty="0">
              <a:latin typeface="+mn-lt"/>
            </a:endParaRPr>
          </a:p>
          <a:p>
            <a:r>
              <a:rPr lang="en-GB" sz="1600" b="1" dirty="0">
                <a:solidFill>
                  <a:schemeClr val="tx1"/>
                </a:solidFill>
                <a:latin typeface="+mn-lt"/>
              </a:rPr>
              <a:t>What happens in the final review phase?</a:t>
            </a:r>
          </a:p>
          <a:p>
            <a:r>
              <a:rPr lang="en-GB" sz="1600" dirty="0">
                <a:solidFill>
                  <a:schemeClr val="tx1"/>
                </a:solidFill>
                <a:latin typeface="+mn-lt"/>
              </a:rPr>
              <a:t>The NHSE editorial team will review against NHSE TEL editorial standards and accessibility requirements. The learning designer will then amend the session as necessary.</a:t>
            </a:r>
          </a:p>
          <a:p>
            <a:endParaRPr lang="en-GB" sz="1600" b="1" dirty="0">
              <a:solidFill>
                <a:schemeClr val="tx1"/>
              </a:solidFill>
              <a:latin typeface="+mn-lt"/>
            </a:endParaRPr>
          </a:p>
          <a:p>
            <a:r>
              <a:rPr lang="en-GB" sz="1600" b="1" dirty="0">
                <a:solidFill>
                  <a:schemeClr val="tx1"/>
                </a:solidFill>
                <a:latin typeface="+mn-lt"/>
              </a:rPr>
              <a:t>What is my role?</a:t>
            </a:r>
          </a:p>
          <a:p>
            <a:r>
              <a:rPr lang="en-GB" sz="1600" dirty="0">
                <a:solidFill>
                  <a:schemeClr val="tx1"/>
                </a:solidFill>
                <a:latin typeface="+mn-lt"/>
              </a:rPr>
              <a:t>The LD may come back to you for guidance if the editorial review highlights clinical, or other content-related issues. </a:t>
            </a:r>
          </a:p>
          <a:p>
            <a:r>
              <a:rPr lang="en-GB" sz="1600" dirty="0">
                <a:solidFill>
                  <a:schemeClr val="tx1"/>
                </a:solidFill>
                <a:latin typeface="+mn-lt"/>
              </a:rPr>
              <a:t>Please respond to any questions as soon as you can as delays can impact the delivery of the project.</a:t>
            </a:r>
          </a:p>
          <a:p>
            <a:endParaRPr lang="en-GB" sz="1600" b="1" dirty="0">
              <a:solidFill>
                <a:schemeClr val="tx1"/>
              </a:solidFill>
              <a:latin typeface="+mn-lt"/>
            </a:endParaRPr>
          </a:p>
          <a:p>
            <a:r>
              <a:rPr lang="en-GB" sz="1600" b="1" dirty="0">
                <a:solidFill>
                  <a:schemeClr val="tx1"/>
                </a:solidFill>
                <a:latin typeface="+mn-lt"/>
              </a:rPr>
              <a:t>When is the final review phase complete?</a:t>
            </a:r>
          </a:p>
          <a:p>
            <a:r>
              <a:rPr lang="en-GB" sz="1600" dirty="0">
                <a:solidFill>
                  <a:schemeClr val="tx1"/>
                </a:solidFill>
                <a:latin typeface="+mn-lt"/>
              </a:rPr>
              <a:t>The final review phase is complete when the session fully complies with NHSE TEL editorial standards. </a:t>
            </a:r>
            <a:endParaRPr lang="en-GB" sz="1600" dirty="0">
              <a:latin typeface="+mn-lt"/>
            </a:endParaRPr>
          </a:p>
        </p:txBody>
      </p:sp>
    </p:spTree>
    <p:custDataLst>
      <p:tags r:id="rId1"/>
    </p:custDataLst>
    <p:extLst>
      <p:ext uri="{BB962C8B-B14F-4D97-AF65-F5344CB8AC3E}">
        <p14:creationId xmlns:p14="http://schemas.microsoft.com/office/powerpoint/2010/main" val="2478998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1500D-057F-F9A0-98EE-7982D9E41219}"/>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6" name="Rectangle 5">
            <a:extLst>
              <a:ext uri="{FF2B5EF4-FFF2-40B4-BE49-F238E27FC236}">
                <a16:creationId xmlns:a16="http://schemas.microsoft.com/office/drawing/2014/main" id="{5CCF11DC-12ED-5E8D-255A-D2F6F44B7AE1}"/>
              </a:ext>
            </a:extLst>
          </p:cNvPr>
          <p:cNvSpPr/>
          <p:nvPr/>
        </p:nvSpPr>
        <p:spPr>
          <a:xfrm>
            <a:off x="724535" y="401665"/>
            <a:ext cx="10989945" cy="3909711"/>
          </a:xfrm>
          <a:prstGeom prst="rect">
            <a:avLst/>
          </a:prstGeom>
          <a:solidFill>
            <a:srgbClr val="CCDFF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C6DBD024-4EC5-A5BE-5DAA-2B88F75FF9EA}"/>
              </a:ext>
            </a:extLst>
          </p:cNvPr>
          <p:cNvSpPr txBox="1">
            <a:spLocks noChangeArrowheads="1"/>
          </p:cNvSpPr>
          <p:nvPr/>
        </p:nvSpPr>
        <p:spPr bwMode="auto">
          <a:xfrm>
            <a:off x="906518" y="639356"/>
            <a:ext cx="10807962" cy="2800767"/>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endParaRPr lang="en-GB" sz="1600" dirty="0">
              <a:solidFill>
                <a:schemeClr val="tx1"/>
              </a:solidFill>
              <a:latin typeface="+mn-lt"/>
            </a:endParaRPr>
          </a:p>
          <a:p>
            <a:r>
              <a:rPr lang="en-GB" sz="1600" b="1" dirty="0">
                <a:solidFill>
                  <a:schemeClr val="tx1"/>
                </a:solidFill>
                <a:latin typeface="+mn-lt"/>
              </a:rPr>
              <a:t>4. </a:t>
            </a:r>
            <a:r>
              <a:rPr lang="en-GB" sz="1600" b="1" dirty="0">
                <a:latin typeface="+mn-lt"/>
              </a:rPr>
              <a:t>Release</a:t>
            </a:r>
          </a:p>
          <a:p>
            <a:endParaRPr lang="en-GB" sz="1600" b="1" dirty="0">
              <a:solidFill>
                <a:schemeClr val="tx1"/>
              </a:solidFill>
              <a:latin typeface="+mn-lt"/>
            </a:endParaRPr>
          </a:p>
          <a:p>
            <a:r>
              <a:rPr lang="en-GB" sz="1600" b="1" dirty="0">
                <a:solidFill>
                  <a:schemeClr val="tx1"/>
                </a:solidFill>
                <a:latin typeface="+mn-lt"/>
              </a:rPr>
              <a:t>What happens in the release phase?</a:t>
            </a:r>
          </a:p>
          <a:p>
            <a:r>
              <a:rPr lang="en-GB" sz="1600" dirty="0">
                <a:solidFill>
                  <a:schemeClr val="tx1"/>
                </a:solidFill>
                <a:latin typeface="+mn-lt"/>
              </a:rPr>
              <a:t>Your session tested to ensure it works as it should before being released on the NHS Learning Hub.</a:t>
            </a:r>
          </a:p>
          <a:p>
            <a:endParaRPr lang="en-GB" sz="1600" b="1" dirty="0">
              <a:solidFill>
                <a:schemeClr val="tx1"/>
              </a:solidFill>
              <a:latin typeface="+mn-lt"/>
            </a:endParaRPr>
          </a:p>
          <a:p>
            <a:r>
              <a:rPr lang="en-GB" sz="1600" b="1" dirty="0">
                <a:solidFill>
                  <a:schemeClr val="tx1"/>
                </a:solidFill>
                <a:latin typeface="+mn-lt"/>
              </a:rPr>
              <a:t>What is my role?</a:t>
            </a:r>
          </a:p>
          <a:p>
            <a:r>
              <a:rPr lang="en-GB" sz="1600" dirty="0">
                <a:solidFill>
                  <a:schemeClr val="tx1"/>
                </a:solidFill>
                <a:latin typeface="+mn-lt"/>
              </a:rPr>
              <a:t>At this stage, your responsibilities as the author have ended.</a:t>
            </a:r>
          </a:p>
          <a:p>
            <a:endParaRPr lang="en-GB" sz="1600" b="1" dirty="0">
              <a:solidFill>
                <a:schemeClr val="tx1"/>
              </a:solidFill>
              <a:latin typeface="+mn-lt"/>
            </a:endParaRPr>
          </a:p>
          <a:p>
            <a:r>
              <a:rPr lang="en-GB" sz="1600" b="1" dirty="0">
                <a:solidFill>
                  <a:schemeClr val="tx1"/>
                </a:solidFill>
                <a:latin typeface="+mn-lt"/>
              </a:rPr>
              <a:t>When is the release phase complete?</a:t>
            </a:r>
          </a:p>
          <a:p>
            <a:r>
              <a:rPr lang="en-GB" sz="1600" dirty="0">
                <a:solidFill>
                  <a:schemeClr val="tx1"/>
                </a:solidFill>
                <a:latin typeface="+mn-lt"/>
              </a:rPr>
              <a:t>When the session is live on the NHS Learning Hub and communication messaging is released. </a:t>
            </a:r>
            <a:endParaRPr lang="en-GB" sz="1600" dirty="0">
              <a:latin typeface="+mn-lt"/>
            </a:endParaRPr>
          </a:p>
        </p:txBody>
      </p:sp>
    </p:spTree>
    <p:custDataLst>
      <p:tags r:id="rId1"/>
    </p:custDataLst>
    <p:extLst>
      <p:ext uri="{BB962C8B-B14F-4D97-AF65-F5344CB8AC3E}">
        <p14:creationId xmlns:p14="http://schemas.microsoft.com/office/powerpoint/2010/main" val="810313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3FAD32-D2EF-01DA-BEEE-91B423CEBF7D}"/>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894369" cy="1475428"/>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Key points (MCQ)</a:t>
            </a:r>
            <a:endParaRPr lang="en-GB" b="1">
              <a:solidFill>
                <a:schemeClr val="bg1"/>
              </a:solidFill>
            </a:endParaRPr>
          </a:p>
        </p:txBody>
      </p:sp>
      <p:sp>
        <p:nvSpPr>
          <p:cNvPr id="3" name="TextBox 2">
            <a:extLst>
              <a:ext uri="{FF2B5EF4-FFF2-40B4-BE49-F238E27FC236}">
                <a16:creationId xmlns:a16="http://schemas.microsoft.com/office/drawing/2014/main" id="{C0E12BFD-23EA-C1DE-2594-DC701281972F}"/>
              </a:ext>
            </a:extLst>
          </p:cNvPr>
          <p:cNvSpPr txBox="1">
            <a:spLocks noChangeArrowheads="1"/>
          </p:cNvSpPr>
          <p:nvPr/>
        </p:nvSpPr>
        <p:spPr bwMode="auto">
          <a:xfrm>
            <a:off x="1391248" y="767175"/>
            <a:ext cx="9563623" cy="1323439"/>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0">
                <a:latin typeface="Arial" panose="020B0604020202020204" pitchFamily="34" charset="0"/>
                <a:cs typeface="Arial" panose="020B0604020202020204" pitchFamily="34" charset="0"/>
              </a:rPr>
              <a:t>You have now reached the end of this chapter.</a:t>
            </a:r>
          </a:p>
          <a:p>
            <a:endParaRPr lang="en-GB" sz="160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Let's recap on the key points of how you support the development process.</a:t>
            </a:r>
          </a:p>
          <a:p>
            <a:endParaRPr lang="en-GB" sz="1600" b="0">
              <a:latin typeface="Arial" panose="020B0604020202020204" pitchFamily="34" charset="0"/>
              <a:cs typeface="Arial" panose="020B0604020202020204" pitchFamily="34" charset="0"/>
            </a:endParaRPr>
          </a:p>
          <a:p>
            <a:r>
              <a:rPr lang="en-GB" sz="1600" b="0">
                <a:latin typeface="Arial" panose="020B0604020202020204" pitchFamily="34" charset="0"/>
                <a:cs typeface="Arial" panose="020B0604020202020204" pitchFamily="34" charset="0"/>
              </a:rPr>
              <a:t>What are your responsibilities?</a:t>
            </a:r>
          </a:p>
        </p:txBody>
      </p:sp>
      <p:sp>
        <p:nvSpPr>
          <p:cNvPr id="4" name="Rectangle 3">
            <a:extLst>
              <a:ext uri="{FF2B5EF4-FFF2-40B4-BE49-F238E27FC236}">
                <a16:creationId xmlns:a16="http://schemas.microsoft.com/office/drawing/2014/main" id="{27D227A0-2E70-F7A1-D448-665520B44352}"/>
              </a:ext>
            </a:extLst>
          </p:cNvPr>
          <p:cNvSpPr/>
          <p:nvPr/>
        </p:nvSpPr>
        <p:spPr>
          <a:xfrm>
            <a:off x="10555425" y="7736764"/>
            <a:ext cx="399446" cy="376827"/>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bg1"/>
                </a:solidFill>
                <a:latin typeface="Arial"/>
                <a:cs typeface="Arial"/>
              </a:rPr>
              <a:t>&gt;</a:t>
            </a:r>
            <a:endParaRPr lang="en-GB" sz="3200" b="1">
              <a:solidFill>
                <a:schemeClr val="bg1"/>
              </a:solidFill>
            </a:endParaRPr>
          </a:p>
        </p:txBody>
      </p:sp>
      <p:sp>
        <p:nvSpPr>
          <p:cNvPr id="5" name="Rectangle 4">
            <a:extLst>
              <a:ext uri="{FF2B5EF4-FFF2-40B4-BE49-F238E27FC236}">
                <a16:creationId xmlns:a16="http://schemas.microsoft.com/office/drawing/2014/main" id="{F4DD75D1-1F5C-B3D1-54CB-0D8D22E633CF}"/>
              </a:ext>
            </a:extLst>
          </p:cNvPr>
          <p:cNvSpPr/>
          <p:nvPr/>
        </p:nvSpPr>
        <p:spPr>
          <a:xfrm rot="10800000">
            <a:off x="1215725" y="7742129"/>
            <a:ext cx="399446" cy="376827"/>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bg1"/>
                </a:solidFill>
                <a:latin typeface="Arial"/>
                <a:cs typeface="Arial"/>
              </a:rPr>
              <a:t>&gt;</a:t>
            </a:r>
            <a:endParaRPr lang="en-GB" sz="3200" b="1">
              <a:solidFill>
                <a:schemeClr val="bg1"/>
              </a:solidFill>
            </a:endParaRPr>
          </a:p>
        </p:txBody>
      </p:sp>
      <p:sp>
        <p:nvSpPr>
          <p:cNvPr id="12" name="Rectangle 11">
            <a:extLst>
              <a:ext uri="{FF2B5EF4-FFF2-40B4-BE49-F238E27FC236}">
                <a16:creationId xmlns:a16="http://schemas.microsoft.com/office/drawing/2014/main" id="{A7AA50D4-2E43-9A78-9F21-11B94283A8EE}"/>
              </a:ext>
            </a:extLst>
          </p:cNvPr>
          <p:cNvSpPr/>
          <p:nvPr/>
        </p:nvSpPr>
        <p:spPr>
          <a:xfrm>
            <a:off x="1215725" y="3042634"/>
            <a:ext cx="9894369" cy="3048191"/>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a:solidFill>
                <a:schemeClr val="tx1"/>
              </a:solidFill>
              <a:highlight>
                <a:srgbClr val="FFFF00"/>
              </a:highligh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0B18A8E-90CA-33C3-C307-76309213654A}"/>
              </a:ext>
            </a:extLst>
          </p:cNvPr>
          <p:cNvSpPr txBox="1">
            <a:spLocks noChangeArrowheads="1"/>
          </p:cNvSpPr>
          <p:nvPr/>
        </p:nvSpPr>
        <p:spPr bwMode="auto">
          <a:xfrm>
            <a:off x="1275207" y="3235607"/>
            <a:ext cx="9724566" cy="1569660"/>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sz="1600" b="1">
                <a:solidFill>
                  <a:schemeClr val="tx1"/>
                </a:solidFill>
                <a:latin typeface="Arial" panose="020B0604020202020204" pitchFamily="34" charset="0"/>
                <a:cs typeface="Arial" panose="020B0604020202020204" pitchFamily="34" charset="0"/>
              </a:rPr>
              <a:t>Choose the correct option, then select submit.</a:t>
            </a:r>
          </a:p>
          <a:p>
            <a:endParaRPr lang="en-GB" sz="1600" b="1">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To collaborate with other members of the team to create a content plan and built session (t)</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To ensure the content of the session does not change from what was signed off and submitted</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To respond quickly to requests and queries from other team members at all stages of development (t)</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To ensure the content of the session complies with NHSE TEL editorial standards</a:t>
            </a:r>
          </a:p>
        </p:txBody>
      </p:sp>
    </p:spTree>
    <p:custDataLst>
      <p:tags r:id="rId1"/>
    </p:custDataLst>
    <p:extLst>
      <p:ext uri="{BB962C8B-B14F-4D97-AF65-F5344CB8AC3E}">
        <p14:creationId xmlns:p14="http://schemas.microsoft.com/office/powerpoint/2010/main" val="1277204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3FAD32-D2EF-01DA-BEEE-91B423CEBF7D}"/>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894369" cy="1110293"/>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Key points (MCQ)</a:t>
            </a:r>
            <a:endParaRPr lang="en-GB" b="1">
              <a:solidFill>
                <a:schemeClr val="bg1"/>
              </a:solidFill>
            </a:endParaRPr>
          </a:p>
        </p:txBody>
      </p:sp>
      <p:sp>
        <p:nvSpPr>
          <p:cNvPr id="4" name="Rectangle 3">
            <a:extLst>
              <a:ext uri="{FF2B5EF4-FFF2-40B4-BE49-F238E27FC236}">
                <a16:creationId xmlns:a16="http://schemas.microsoft.com/office/drawing/2014/main" id="{27D227A0-2E70-F7A1-D448-665520B44352}"/>
              </a:ext>
            </a:extLst>
          </p:cNvPr>
          <p:cNvSpPr/>
          <p:nvPr/>
        </p:nvSpPr>
        <p:spPr>
          <a:xfrm>
            <a:off x="10555425" y="7736764"/>
            <a:ext cx="399446" cy="376827"/>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bg1"/>
                </a:solidFill>
                <a:latin typeface="Arial"/>
                <a:cs typeface="Arial"/>
              </a:rPr>
              <a:t>&gt;</a:t>
            </a:r>
            <a:endParaRPr lang="en-GB" sz="3200" b="1">
              <a:solidFill>
                <a:schemeClr val="bg1"/>
              </a:solidFill>
            </a:endParaRPr>
          </a:p>
        </p:txBody>
      </p:sp>
      <p:sp>
        <p:nvSpPr>
          <p:cNvPr id="5" name="Rectangle 4">
            <a:extLst>
              <a:ext uri="{FF2B5EF4-FFF2-40B4-BE49-F238E27FC236}">
                <a16:creationId xmlns:a16="http://schemas.microsoft.com/office/drawing/2014/main" id="{F4DD75D1-1F5C-B3D1-54CB-0D8D22E633CF}"/>
              </a:ext>
            </a:extLst>
          </p:cNvPr>
          <p:cNvSpPr/>
          <p:nvPr/>
        </p:nvSpPr>
        <p:spPr>
          <a:xfrm rot="10800000">
            <a:off x="1215725" y="7742129"/>
            <a:ext cx="399446" cy="376827"/>
          </a:xfrm>
          <a:prstGeom prst="rect">
            <a:avLst/>
          </a:prstGeom>
          <a:solidFill>
            <a:srgbClr val="003087"/>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b="1">
                <a:solidFill>
                  <a:schemeClr val="bg1"/>
                </a:solidFill>
                <a:latin typeface="Arial"/>
                <a:cs typeface="Arial"/>
              </a:rPr>
              <a:t>&gt;</a:t>
            </a:r>
            <a:endParaRPr lang="en-GB" sz="3200" b="1">
              <a:solidFill>
                <a:schemeClr val="bg1"/>
              </a:solidFill>
            </a:endParaRPr>
          </a:p>
        </p:txBody>
      </p:sp>
      <p:sp>
        <p:nvSpPr>
          <p:cNvPr id="2" name="Rectangle 1">
            <a:extLst>
              <a:ext uri="{FF2B5EF4-FFF2-40B4-BE49-F238E27FC236}">
                <a16:creationId xmlns:a16="http://schemas.microsoft.com/office/drawing/2014/main" id="{CF39FA74-F76E-576C-B559-75E244625EF0}"/>
              </a:ext>
            </a:extLst>
          </p:cNvPr>
          <p:cNvSpPr/>
          <p:nvPr/>
        </p:nvSpPr>
        <p:spPr>
          <a:xfrm>
            <a:off x="6475258" y="1987487"/>
            <a:ext cx="4713903" cy="339852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7AA50D4-2E43-9A78-9F21-11B94283A8EE}"/>
              </a:ext>
            </a:extLst>
          </p:cNvPr>
          <p:cNvSpPr/>
          <p:nvPr/>
        </p:nvSpPr>
        <p:spPr>
          <a:xfrm>
            <a:off x="1270032" y="1982270"/>
            <a:ext cx="5116913" cy="3048191"/>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a:solidFill>
                <a:schemeClr val="tx1"/>
              </a:solidFill>
              <a:highlight>
                <a:srgbClr val="FFFF00"/>
              </a:highligh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9902A3A-5B88-DC0F-61BB-057EA8205AEB}"/>
              </a:ext>
            </a:extLst>
          </p:cNvPr>
          <p:cNvSpPr/>
          <p:nvPr/>
        </p:nvSpPr>
        <p:spPr>
          <a:xfrm>
            <a:off x="2325232" y="1124856"/>
            <a:ext cx="7834721" cy="43717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Feedback</a:t>
            </a:r>
          </a:p>
          <a:p>
            <a:endParaRPr lang="en-GB" sz="1600" b="1" dirty="0">
              <a:solidFill>
                <a:schemeClr val="tx1"/>
              </a:solidFill>
            </a:endParaRPr>
          </a:p>
          <a:p>
            <a:r>
              <a:rPr lang="en-GB" sz="1600" dirty="0">
                <a:solidFill>
                  <a:schemeClr val="tx1"/>
                </a:solidFill>
              </a:rPr>
              <a:t>Your role in the development process involves working collaboratively with other team members to design and build your session.</a:t>
            </a:r>
          </a:p>
          <a:p>
            <a:endParaRPr lang="en-GB" sz="1600" dirty="0">
              <a:solidFill>
                <a:schemeClr val="tx1"/>
              </a:solidFill>
            </a:endParaRPr>
          </a:p>
          <a:p>
            <a:r>
              <a:rPr lang="en-GB" sz="1600" dirty="0">
                <a:solidFill>
                  <a:schemeClr val="tx1"/>
                </a:solidFill>
              </a:rPr>
              <a:t>The content of a session will often evolve during the development process.</a:t>
            </a:r>
          </a:p>
          <a:p>
            <a:endParaRPr lang="en-GB" sz="1600" dirty="0">
              <a:solidFill>
                <a:schemeClr val="tx1"/>
              </a:solidFill>
            </a:endParaRPr>
          </a:p>
          <a:p>
            <a:r>
              <a:rPr lang="en-GB" sz="1600" dirty="0">
                <a:solidFill>
                  <a:schemeClr val="tx1"/>
                </a:solidFill>
              </a:rPr>
              <a:t>One of your most important responsibilities throughout the development process is to respond to requests and queries as soon as possible as delays can impact the delivery of the project.</a:t>
            </a:r>
          </a:p>
          <a:p>
            <a:endParaRPr lang="en-GB" sz="1600" dirty="0">
              <a:solidFill>
                <a:schemeClr val="tx1"/>
              </a:solidFill>
            </a:endParaRPr>
          </a:p>
          <a:p>
            <a:r>
              <a:rPr lang="en-GB" sz="1600" dirty="0">
                <a:solidFill>
                  <a:schemeClr val="tx1"/>
                </a:solidFill>
              </a:rPr>
              <a:t>You are not expected to be familiar with NHSE TEL editorial standards</a:t>
            </a:r>
            <a:r>
              <a:rPr lang="en-GB" sz="1600">
                <a:solidFill>
                  <a:schemeClr val="tx1"/>
                </a:solidFill>
              </a:rPr>
              <a:t>. </a:t>
            </a:r>
            <a:endParaRPr lang="en-GB" sz="1600" dirty="0">
              <a:solidFill>
                <a:schemeClr val="tx1"/>
              </a:solidFill>
            </a:endParaRPr>
          </a:p>
        </p:txBody>
      </p:sp>
    </p:spTree>
    <p:custDataLst>
      <p:tags r:id="rId1"/>
    </p:custDataLst>
    <p:extLst>
      <p:ext uri="{BB962C8B-B14F-4D97-AF65-F5344CB8AC3E}">
        <p14:creationId xmlns:p14="http://schemas.microsoft.com/office/powerpoint/2010/main" val="2368879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FE4E-E911-006B-B3D8-F7AE6D0FDB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DA094D-B787-9E4F-8F1F-0B95E25C874B}"/>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0" y="0"/>
            <a:ext cx="12192000" cy="6716050"/>
          </a:xfrm>
          <a:prstGeom prst="rect">
            <a:avLst/>
          </a:prstGeom>
        </p:spPr>
      </p:pic>
      <p:sp>
        <p:nvSpPr>
          <p:cNvPr id="9" name="Rectangle 8">
            <a:extLst>
              <a:ext uri="{FF2B5EF4-FFF2-40B4-BE49-F238E27FC236}">
                <a16:creationId xmlns:a16="http://schemas.microsoft.com/office/drawing/2014/main" id="{C4494590-156E-73B4-EAC7-95062FC67EC2}"/>
              </a:ext>
            </a:extLst>
          </p:cNvPr>
          <p:cNvSpPr/>
          <p:nvPr/>
        </p:nvSpPr>
        <p:spPr>
          <a:xfrm>
            <a:off x="498764" y="345390"/>
            <a:ext cx="11097491" cy="1968320"/>
          </a:xfrm>
          <a:prstGeom prst="rect">
            <a:avLst/>
          </a:prstGeom>
          <a:solidFill>
            <a:srgbClr val="003087"/>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solidFill>
                  <a:schemeClr val="bg1"/>
                </a:solidFill>
              </a:rPr>
              <a:t>Select the     drawer icon to access links to useful resources which can support you through the authoring process</a:t>
            </a:r>
          </a:p>
          <a:p>
            <a:endParaRPr lang="en-GB">
              <a:solidFill>
                <a:schemeClr val="bg1"/>
              </a:solidFill>
            </a:endParaRPr>
          </a:p>
          <a:p>
            <a:r>
              <a:rPr lang="en-GB">
                <a:solidFill>
                  <a:schemeClr val="bg1"/>
                </a:solidFill>
              </a:rPr>
              <a:t>Use the    home icon to return to the menu. </a:t>
            </a:r>
          </a:p>
          <a:p>
            <a:endParaRPr lang="en-GB">
              <a:solidFill>
                <a:schemeClr val="bg1"/>
              </a:solidFill>
            </a:endParaRPr>
          </a:p>
          <a:p>
            <a:r>
              <a:rPr lang="en-GB">
                <a:solidFill>
                  <a:schemeClr val="bg1"/>
                </a:solidFill>
              </a:rPr>
              <a:t>To exit the session use the exit icon.</a:t>
            </a:r>
          </a:p>
          <a:p>
            <a:endParaRPr lang="en-GB">
              <a:solidFill>
                <a:schemeClr val="tx1"/>
              </a:solidFill>
            </a:endParaRPr>
          </a:p>
        </p:txBody>
      </p:sp>
    </p:spTree>
    <p:custDataLst>
      <p:tags r:id="rId1"/>
    </p:custDataLst>
    <p:extLst>
      <p:ext uri="{BB962C8B-B14F-4D97-AF65-F5344CB8AC3E}">
        <p14:creationId xmlns:p14="http://schemas.microsoft.com/office/powerpoint/2010/main" val="17544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94CE0E-AABC-4736-B5B4-62FA2B8D8E27}"/>
              </a:ext>
            </a:extLst>
          </p:cNvPr>
          <p:cNvSpPr/>
          <p:nvPr/>
        </p:nvSpPr>
        <p:spPr>
          <a:xfrm>
            <a:off x="6300853" y="1695491"/>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95890" y="1310219"/>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14600" y="1720343"/>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You, the author</a:t>
            </a:r>
          </a:p>
          <a:p>
            <a:endParaRPr lang="en-GB" dirty="0">
              <a:solidFill>
                <a:schemeClr val="tx1"/>
              </a:solidFill>
            </a:endParaRPr>
          </a:p>
          <a:p>
            <a:r>
              <a:rPr lang="en-GB" dirty="0">
                <a:solidFill>
                  <a:schemeClr val="tx1"/>
                </a:solidFill>
              </a:rPr>
              <a:t>It is your role as an author to write the initial content and then collaborate the NHSE TEL team to develop the finished session.</a:t>
            </a:r>
          </a:p>
        </p:txBody>
      </p:sp>
      <p:pic>
        <p:nvPicPr>
          <p:cNvPr id="2050" name="Picture 2" descr="A person sitting at a computer&#10;&#10;Description automatically generated">
            <a:extLst>
              <a:ext uri="{FF2B5EF4-FFF2-40B4-BE49-F238E27FC236}">
                <a16:creationId xmlns:a16="http://schemas.microsoft.com/office/drawing/2014/main" id="{13FC9AA9-177F-308F-D6EF-0C69407B7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571" y="1670880"/>
            <a:ext cx="48768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279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94CE0E-AABC-4736-B5B4-62FA2B8D8E27}"/>
              </a:ext>
            </a:extLst>
          </p:cNvPr>
          <p:cNvSpPr/>
          <p:nvPr/>
        </p:nvSpPr>
        <p:spPr>
          <a:xfrm>
            <a:off x="6350461" y="1675082"/>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504335" y="1305521"/>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64208" y="1699934"/>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Programme manager (PGM)</a:t>
            </a:r>
          </a:p>
          <a:p>
            <a:endParaRPr lang="en-GB" dirty="0">
              <a:solidFill>
                <a:schemeClr val="tx1"/>
              </a:solidFill>
            </a:endParaRPr>
          </a:p>
          <a:p>
            <a:r>
              <a:rPr lang="en-GB" dirty="0">
                <a:solidFill>
                  <a:schemeClr val="tx1"/>
                </a:solidFill>
              </a:rPr>
              <a:t>The PGM has overall responsibility for the NHSE TEL project team and works with your clinical or project lead to ensure that the project is delivered to time and budget.</a:t>
            </a:r>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PGM image</a:t>
            </a:r>
          </a:p>
          <a:p>
            <a:pPr algn="ctr"/>
            <a:endParaRPr lang="en-GB" b="1">
              <a:solidFill>
                <a:schemeClr val="tx1"/>
              </a:solidFill>
            </a:endParaRPr>
          </a:p>
        </p:txBody>
      </p:sp>
      <p:pic>
        <p:nvPicPr>
          <p:cNvPr id="11" name="Picture 10" descr="A person holding a phone&#10;&#10;Description automatically generated">
            <a:extLst>
              <a:ext uri="{FF2B5EF4-FFF2-40B4-BE49-F238E27FC236}">
                <a16:creationId xmlns:a16="http://schemas.microsoft.com/office/drawing/2014/main" id="{F9516756-0F60-D7F1-C55F-5B74FC110B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7321" y="1586785"/>
            <a:ext cx="4876800" cy="3810000"/>
          </a:xfrm>
          <a:prstGeom prst="rect">
            <a:avLst/>
          </a:prstGeom>
        </p:spPr>
      </p:pic>
    </p:spTree>
    <p:custDataLst>
      <p:tags r:id="rId1"/>
    </p:custDataLst>
    <p:extLst>
      <p:ext uri="{BB962C8B-B14F-4D97-AF65-F5344CB8AC3E}">
        <p14:creationId xmlns:p14="http://schemas.microsoft.com/office/powerpoint/2010/main" val="241143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830E379-0F75-0FE3-B2AE-07387B266D5E}"/>
              </a:ext>
            </a:extLst>
          </p:cNvPr>
          <p:cNvSpPr txBox="1">
            <a:spLocks noChangeArrowheads="1"/>
          </p:cNvSpPr>
          <p:nvPr/>
        </p:nvSpPr>
        <p:spPr bwMode="auto">
          <a:xfrm>
            <a:off x="1246756" y="5105817"/>
            <a:ext cx="1454431" cy="1569660"/>
          </a:xfrm>
          <a:prstGeom prst="rect">
            <a:avLst/>
          </a:prstGeom>
          <a:noFill/>
          <a:ln>
            <a:noFill/>
          </a:ln>
        </p:spPr>
        <p:txBody>
          <a:bodyPr wrap="square" lIns="91440" tIns="45720" rIns="91440" bIns="45720" anchor="t">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gn="ctr"/>
            <a:r>
              <a:rPr lang="en-GB" sz="1600" b="1">
                <a:latin typeface="Arial" panose="020B0604020202020204" pitchFamily="34" charset="0"/>
                <a:cs typeface="Arial" panose="020B0604020202020204" pitchFamily="34" charset="0"/>
              </a:rPr>
              <a:t>Hotspot graphic placeholder </a:t>
            </a:r>
            <a:r>
              <a:rPr lang="en-GB" sz="1600" b="1">
                <a:solidFill>
                  <a:schemeClr val="tx1"/>
                </a:solidFill>
                <a:latin typeface="Arial" panose="020B0604020202020204" pitchFamily="34" charset="0"/>
                <a:cs typeface="Arial" panose="020B0604020202020204" pitchFamily="34" charset="0"/>
              </a:rPr>
              <a:t>1024  x ?</a:t>
            </a:r>
          </a:p>
          <a:p>
            <a:endParaRPr lang="en-GB" altLang="en-US" sz="1600">
              <a:latin typeface="Verdana"/>
              <a:ea typeface="Verdana"/>
            </a:endParaRPr>
          </a:p>
          <a:p>
            <a:endParaRPr lang="en-GB" altLang="en-US" sz="1600"/>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52972" y="1419018"/>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614600" y="1720343"/>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Senior project manager (SPM)</a:t>
            </a:r>
          </a:p>
          <a:p>
            <a:endParaRPr lang="en-GB" dirty="0">
              <a:solidFill>
                <a:schemeClr val="tx1"/>
              </a:solidFill>
            </a:endParaRPr>
          </a:p>
          <a:p>
            <a:r>
              <a:rPr lang="en-GB" dirty="0">
                <a:solidFill>
                  <a:schemeClr val="tx1"/>
                </a:solidFill>
              </a:rPr>
              <a:t>The SPM coordinates the other members of the team and works with your clinical or project lead and any other stakeholders (for example, editors, reviewers, working groups) to ensure your session is delivered in scope and on time.</a:t>
            </a:r>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SPM image</a:t>
            </a:r>
          </a:p>
          <a:p>
            <a:pPr algn="ctr"/>
            <a:endParaRPr lang="en-GB" b="1">
              <a:solidFill>
                <a:schemeClr val="tx1"/>
              </a:solidFill>
            </a:endParaRPr>
          </a:p>
        </p:txBody>
      </p:sp>
      <p:pic>
        <p:nvPicPr>
          <p:cNvPr id="29" name="Picture 28">
            <a:extLst>
              <a:ext uri="{FF2B5EF4-FFF2-40B4-BE49-F238E27FC236}">
                <a16:creationId xmlns:a16="http://schemas.microsoft.com/office/drawing/2014/main" id="{4C8DAA96-002D-422F-F98B-93D7EBAAB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02803" y="1707351"/>
            <a:ext cx="4876800" cy="3810000"/>
          </a:xfrm>
          <a:prstGeom prst="rect">
            <a:avLst/>
          </a:prstGeom>
        </p:spPr>
      </p:pic>
    </p:spTree>
    <p:custDataLst>
      <p:tags r:id="rId1"/>
    </p:custDataLst>
    <p:extLst>
      <p:ext uri="{BB962C8B-B14F-4D97-AF65-F5344CB8AC3E}">
        <p14:creationId xmlns:p14="http://schemas.microsoft.com/office/powerpoint/2010/main" val="400237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B2141-FC6B-29AD-5146-06F5D7663BD7}"/>
              </a:ext>
            </a:extLst>
          </p:cNvPr>
          <p:cNvPicPr>
            <a:picLocks noChangeAspect="1"/>
          </p:cNvPicPr>
          <p:nvPr/>
        </p:nvPicPr>
        <p:blipFill>
          <a:blip r:embed="rId4">
            <a:extLst>
              <a:ext uri="{28A0092B-C50C-407E-A947-70E740481C1C}">
                <a14:useLocalDpi xmlns:a14="http://schemas.microsoft.com/office/drawing/2010/main" val="0"/>
              </a:ext>
            </a:extLst>
          </a:blip>
          <a:srcRect t="11746" b="11746"/>
          <a:stretch/>
        </p:blipFill>
        <p:spPr>
          <a:xfrm>
            <a:off x="20770" y="0"/>
            <a:ext cx="12192000" cy="6716050"/>
          </a:xfrm>
          <a:prstGeom prst="rect">
            <a:avLst/>
          </a:prstGeom>
        </p:spPr>
      </p:pic>
      <p:sp>
        <p:nvSpPr>
          <p:cNvPr id="10" name="Rectangle 9">
            <a:extLst>
              <a:ext uri="{FF2B5EF4-FFF2-40B4-BE49-F238E27FC236}">
                <a16:creationId xmlns:a16="http://schemas.microsoft.com/office/drawing/2014/main" id="{A698685E-299D-12DF-C705-FA5D2AE26B16}"/>
              </a:ext>
            </a:extLst>
          </p:cNvPr>
          <p:cNvSpPr/>
          <p:nvPr/>
        </p:nvSpPr>
        <p:spPr>
          <a:xfrm>
            <a:off x="1270032" y="734100"/>
            <a:ext cx="9943978" cy="1815882"/>
          </a:xfrm>
          <a:prstGeom prst="rect">
            <a:avLst/>
          </a:prstGeom>
          <a:solidFill>
            <a:srgbClr val="CCDFF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70033" y="141950"/>
            <a:ext cx="9894369" cy="515501"/>
          </a:xfrm>
          <a:prstGeom prst="rect">
            <a:avLst/>
          </a:prstGeom>
          <a:solidFill>
            <a:srgbClr val="005EB8"/>
          </a:solidFill>
          <a:ln>
            <a:solidFill>
              <a:srgbClr val="005EB8"/>
            </a:solidFill>
          </a:ln>
        </p:spPr>
        <p:style>
          <a:lnRef idx="2">
            <a:schemeClr val="accent6"/>
          </a:lnRef>
          <a:fillRef idx="1">
            <a:schemeClr val="lt1"/>
          </a:fillRef>
          <a:effectRef idx="0">
            <a:schemeClr val="accent6"/>
          </a:effectRef>
          <a:fontRef idx="minor">
            <a:schemeClr val="dk1"/>
          </a:fontRef>
        </p:style>
        <p:txBody>
          <a:bodyPr rtlCol="0" anchor="ctr"/>
          <a:lstStyle/>
          <a:p>
            <a:r>
              <a:rPr lang="en-GB" b="1">
                <a:solidFill>
                  <a:schemeClr val="bg1"/>
                </a:solidFill>
                <a:latin typeface="Arial"/>
                <a:cs typeface="Arial"/>
              </a:rPr>
              <a:t>Meet your team (hot graphic)</a:t>
            </a:r>
            <a:endParaRPr lang="en-GB" b="1">
              <a:solidFill>
                <a:schemeClr val="bg1"/>
              </a:solidFill>
            </a:endParaRPr>
          </a:p>
        </p:txBody>
      </p:sp>
      <p:sp>
        <p:nvSpPr>
          <p:cNvPr id="7" name="Rectangle 6">
            <a:extLst>
              <a:ext uri="{FF2B5EF4-FFF2-40B4-BE49-F238E27FC236}">
                <a16:creationId xmlns:a16="http://schemas.microsoft.com/office/drawing/2014/main" id="{41981872-FEDC-DBAB-5026-40C201732EE4}"/>
              </a:ext>
            </a:extLst>
          </p:cNvPr>
          <p:cNvSpPr/>
          <p:nvPr/>
        </p:nvSpPr>
        <p:spPr>
          <a:xfrm>
            <a:off x="1319640" y="2668409"/>
            <a:ext cx="9894370" cy="3898860"/>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5586460-B5F5-86D0-E2D6-CD5351054F1C}"/>
              </a:ext>
            </a:extLst>
          </p:cNvPr>
          <p:cNvSpPr/>
          <p:nvPr/>
        </p:nvSpPr>
        <p:spPr>
          <a:xfrm>
            <a:off x="5794832" y="3875656"/>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62A650C-203C-0FEC-617D-F57B1F555289}"/>
              </a:ext>
            </a:extLst>
          </p:cNvPr>
          <p:cNvSpPr txBox="1"/>
          <p:nvPr/>
        </p:nvSpPr>
        <p:spPr>
          <a:xfrm>
            <a:off x="5905048" y="4211460"/>
            <a:ext cx="874069" cy="369332"/>
          </a:xfrm>
          <a:prstGeom prst="rect">
            <a:avLst/>
          </a:prstGeom>
          <a:noFill/>
        </p:spPr>
        <p:txBody>
          <a:bodyPr wrap="square" rtlCol="0">
            <a:spAutoFit/>
          </a:bodyPr>
          <a:lstStyle/>
          <a:p>
            <a:r>
              <a:rPr lang="en-GB"/>
              <a:t>Author</a:t>
            </a:r>
          </a:p>
        </p:txBody>
      </p:sp>
      <p:sp>
        <p:nvSpPr>
          <p:cNvPr id="13" name="Oval 12">
            <a:extLst>
              <a:ext uri="{FF2B5EF4-FFF2-40B4-BE49-F238E27FC236}">
                <a16:creationId xmlns:a16="http://schemas.microsoft.com/office/drawing/2014/main" id="{EE404014-2751-85BE-D323-FFD2FCC67F13}"/>
              </a:ext>
            </a:extLst>
          </p:cNvPr>
          <p:cNvSpPr/>
          <p:nvPr/>
        </p:nvSpPr>
        <p:spPr>
          <a:xfrm>
            <a:off x="5727957" y="2744024"/>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8AF41F-9C99-FDBE-A232-1B8ABCFD5C12}"/>
              </a:ext>
            </a:extLst>
          </p:cNvPr>
          <p:cNvSpPr txBox="1"/>
          <p:nvPr/>
        </p:nvSpPr>
        <p:spPr>
          <a:xfrm>
            <a:off x="5838173" y="3079828"/>
            <a:ext cx="874069" cy="369332"/>
          </a:xfrm>
          <a:prstGeom prst="rect">
            <a:avLst/>
          </a:prstGeom>
          <a:noFill/>
        </p:spPr>
        <p:txBody>
          <a:bodyPr wrap="square" rtlCol="0">
            <a:spAutoFit/>
          </a:bodyPr>
          <a:lstStyle/>
          <a:p>
            <a:r>
              <a:rPr lang="en-GB"/>
              <a:t>PGM</a:t>
            </a:r>
          </a:p>
        </p:txBody>
      </p:sp>
      <p:sp>
        <p:nvSpPr>
          <p:cNvPr id="15" name="Oval 14">
            <a:extLst>
              <a:ext uri="{FF2B5EF4-FFF2-40B4-BE49-F238E27FC236}">
                <a16:creationId xmlns:a16="http://schemas.microsoft.com/office/drawing/2014/main" id="{279FA68D-B4E3-B109-D194-D804307F90EC}"/>
              </a:ext>
            </a:extLst>
          </p:cNvPr>
          <p:cNvSpPr/>
          <p:nvPr/>
        </p:nvSpPr>
        <p:spPr>
          <a:xfrm>
            <a:off x="7048492" y="2997298"/>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39C839A-99F8-3F53-295B-DEA1BA9C381E}"/>
              </a:ext>
            </a:extLst>
          </p:cNvPr>
          <p:cNvSpPr txBox="1"/>
          <p:nvPr/>
        </p:nvSpPr>
        <p:spPr>
          <a:xfrm>
            <a:off x="7158708" y="3333102"/>
            <a:ext cx="874069" cy="369332"/>
          </a:xfrm>
          <a:prstGeom prst="rect">
            <a:avLst/>
          </a:prstGeom>
          <a:noFill/>
        </p:spPr>
        <p:txBody>
          <a:bodyPr wrap="square" rtlCol="0">
            <a:spAutoFit/>
          </a:bodyPr>
          <a:lstStyle/>
          <a:p>
            <a:r>
              <a:rPr lang="en-GB"/>
              <a:t>LLD</a:t>
            </a:r>
          </a:p>
        </p:txBody>
      </p:sp>
      <p:sp>
        <p:nvSpPr>
          <p:cNvPr id="18" name="Oval 17">
            <a:extLst>
              <a:ext uri="{FF2B5EF4-FFF2-40B4-BE49-F238E27FC236}">
                <a16:creationId xmlns:a16="http://schemas.microsoft.com/office/drawing/2014/main" id="{CEBBAAAC-05B0-81BF-0294-77D435EE6347}"/>
              </a:ext>
            </a:extLst>
          </p:cNvPr>
          <p:cNvSpPr/>
          <p:nvPr/>
        </p:nvSpPr>
        <p:spPr>
          <a:xfrm>
            <a:off x="7436111" y="419062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4FB9EC-5E06-21F2-D41B-FB3CE122B5E9}"/>
              </a:ext>
            </a:extLst>
          </p:cNvPr>
          <p:cNvSpPr txBox="1"/>
          <p:nvPr/>
        </p:nvSpPr>
        <p:spPr>
          <a:xfrm>
            <a:off x="7546327" y="4526431"/>
            <a:ext cx="874069" cy="369332"/>
          </a:xfrm>
          <a:prstGeom prst="rect">
            <a:avLst/>
          </a:prstGeom>
          <a:noFill/>
        </p:spPr>
        <p:txBody>
          <a:bodyPr wrap="square" rtlCol="0">
            <a:spAutoFit/>
          </a:bodyPr>
          <a:lstStyle/>
          <a:p>
            <a:r>
              <a:rPr lang="en-GB"/>
              <a:t>LD</a:t>
            </a:r>
          </a:p>
        </p:txBody>
      </p:sp>
      <p:sp>
        <p:nvSpPr>
          <p:cNvPr id="20" name="Oval 19">
            <a:extLst>
              <a:ext uri="{FF2B5EF4-FFF2-40B4-BE49-F238E27FC236}">
                <a16:creationId xmlns:a16="http://schemas.microsoft.com/office/drawing/2014/main" id="{A2AC6AE4-5969-F2AF-FFE9-DD2046573C6D}"/>
              </a:ext>
            </a:extLst>
          </p:cNvPr>
          <p:cNvSpPr/>
          <p:nvPr/>
        </p:nvSpPr>
        <p:spPr>
          <a:xfrm>
            <a:off x="4353688" y="3213103"/>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5EE82A-058C-FF6A-B0BF-BD9BCA14E5FC}"/>
              </a:ext>
            </a:extLst>
          </p:cNvPr>
          <p:cNvSpPr txBox="1"/>
          <p:nvPr/>
        </p:nvSpPr>
        <p:spPr>
          <a:xfrm>
            <a:off x="4463904" y="3548907"/>
            <a:ext cx="874069" cy="369332"/>
          </a:xfrm>
          <a:prstGeom prst="rect">
            <a:avLst/>
          </a:prstGeom>
          <a:noFill/>
        </p:spPr>
        <p:txBody>
          <a:bodyPr wrap="square" rtlCol="0">
            <a:spAutoFit/>
          </a:bodyPr>
          <a:lstStyle/>
          <a:p>
            <a:r>
              <a:rPr lang="en-GB"/>
              <a:t>SPM</a:t>
            </a:r>
          </a:p>
        </p:txBody>
      </p:sp>
      <p:sp>
        <p:nvSpPr>
          <p:cNvPr id="22" name="Oval 21">
            <a:extLst>
              <a:ext uri="{FF2B5EF4-FFF2-40B4-BE49-F238E27FC236}">
                <a16:creationId xmlns:a16="http://schemas.microsoft.com/office/drawing/2014/main" id="{40FB02CA-81D6-8DA2-270F-8850571DC026}"/>
              </a:ext>
            </a:extLst>
          </p:cNvPr>
          <p:cNvSpPr/>
          <p:nvPr/>
        </p:nvSpPr>
        <p:spPr>
          <a:xfrm>
            <a:off x="5415673" y="5209762"/>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EF280A-5EE1-ECF7-EF3E-1BE259A2336F}"/>
              </a:ext>
            </a:extLst>
          </p:cNvPr>
          <p:cNvSpPr txBox="1"/>
          <p:nvPr/>
        </p:nvSpPr>
        <p:spPr>
          <a:xfrm>
            <a:off x="5525889" y="5545566"/>
            <a:ext cx="874069" cy="369332"/>
          </a:xfrm>
          <a:prstGeom prst="rect">
            <a:avLst/>
          </a:prstGeom>
          <a:noFill/>
        </p:spPr>
        <p:txBody>
          <a:bodyPr wrap="square" rtlCol="0">
            <a:spAutoFit/>
          </a:bodyPr>
          <a:lstStyle/>
          <a:p>
            <a:r>
              <a:rPr lang="en-GB"/>
              <a:t>AD</a:t>
            </a:r>
          </a:p>
        </p:txBody>
      </p:sp>
      <p:sp>
        <p:nvSpPr>
          <p:cNvPr id="24" name="Oval 23">
            <a:extLst>
              <a:ext uri="{FF2B5EF4-FFF2-40B4-BE49-F238E27FC236}">
                <a16:creationId xmlns:a16="http://schemas.microsoft.com/office/drawing/2014/main" id="{26708828-6AE8-17BC-9789-0CFD87D4C3B2}"/>
              </a:ext>
            </a:extLst>
          </p:cNvPr>
          <p:cNvSpPr/>
          <p:nvPr/>
        </p:nvSpPr>
        <p:spPr>
          <a:xfrm>
            <a:off x="6665077" y="5228667"/>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6FB3755-A522-1D69-7CDC-386B1772F12D}"/>
              </a:ext>
            </a:extLst>
          </p:cNvPr>
          <p:cNvSpPr txBox="1"/>
          <p:nvPr/>
        </p:nvSpPr>
        <p:spPr>
          <a:xfrm>
            <a:off x="6954834" y="5559737"/>
            <a:ext cx="874069" cy="369332"/>
          </a:xfrm>
          <a:prstGeom prst="rect">
            <a:avLst/>
          </a:prstGeom>
          <a:noFill/>
        </p:spPr>
        <p:txBody>
          <a:bodyPr wrap="square" rtlCol="0">
            <a:spAutoFit/>
          </a:bodyPr>
          <a:lstStyle/>
          <a:p>
            <a:r>
              <a:rPr lang="en-GB"/>
              <a:t>ED</a:t>
            </a:r>
          </a:p>
        </p:txBody>
      </p:sp>
      <p:sp>
        <p:nvSpPr>
          <p:cNvPr id="26" name="Oval 25">
            <a:extLst>
              <a:ext uri="{FF2B5EF4-FFF2-40B4-BE49-F238E27FC236}">
                <a16:creationId xmlns:a16="http://schemas.microsoft.com/office/drawing/2014/main" id="{2BE70BC7-9DF6-C8F4-47F3-B74FBB0F919F}"/>
              </a:ext>
            </a:extLst>
          </p:cNvPr>
          <p:cNvSpPr/>
          <p:nvPr/>
        </p:nvSpPr>
        <p:spPr>
          <a:xfrm>
            <a:off x="4519701" y="4448195"/>
            <a:ext cx="1080654"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5527A7A-9158-441E-261B-8370A41E1FA6}"/>
              </a:ext>
            </a:extLst>
          </p:cNvPr>
          <p:cNvSpPr txBox="1"/>
          <p:nvPr/>
        </p:nvSpPr>
        <p:spPr>
          <a:xfrm>
            <a:off x="4629917" y="4783999"/>
            <a:ext cx="874069" cy="369332"/>
          </a:xfrm>
          <a:prstGeom prst="rect">
            <a:avLst/>
          </a:prstGeom>
          <a:noFill/>
        </p:spPr>
        <p:txBody>
          <a:bodyPr wrap="square" rtlCol="0">
            <a:spAutoFit/>
          </a:bodyPr>
          <a:lstStyle/>
          <a:p>
            <a:r>
              <a:rPr lang="en-GB"/>
              <a:t>GD</a:t>
            </a:r>
          </a:p>
        </p:txBody>
      </p:sp>
      <p:pic>
        <p:nvPicPr>
          <p:cNvPr id="28" name="Graphic 27" descr="Marker with solid fill">
            <a:extLst>
              <a:ext uri="{FF2B5EF4-FFF2-40B4-BE49-F238E27FC236}">
                <a16:creationId xmlns:a16="http://schemas.microsoft.com/office/drawing/2014/main" id="{BDB2437C-5E77-D8D1-3575-FFA4EAE13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481" y="5707298"/>
            <a:ext cx="708571" cy="708571"/>
          </a:xfrm>
          <a:prstGeom prst="rect">
            <a:avLst/>
          </a:prstGeom>
        </p:spPr>
      </p:pic>
      <p:sp>
        <p:nvSpPr>
          <p:cNvPr id="5" name="Rectangle 4">
            <a:extLst>
              <a:ext uri="{FF2B5EF4-FFF2-40B4-BE49-F238E27FC236}">
                <a16:creationId xmlns:a16="http://schemas.microsoft.com/office/drawing/2014/main" id="{02F481B4-114A-1BF4-5C2D-140BD90C589B}"/>
              </a:ext>
            </a:extLst>
          </p:cNvPr>
          <p:cNvSpPr/>
          <p:nvPr/>
        </p:nvSpPr>
        <p:spPr>
          <a:xfrm>
            <a:off x="1436791" y="1337234"/>
            <a:ext cx="9660067" cy="4591835"/>
          </a:xfrm>
          <a:prstGeom prst="rect">
            <a:avLst/>
          </a:prstGeom>
          <a:solidFill>
            <a:srgbClr val="CCDFF1"/>
          </a:solid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80D866-50DF-77BA-4E83-0AA063526E6C}"/>
              </a:ext>
            </a:extLst>
          </p:cNvPr>
          <p:cNvSpPr/>
          <p:nvPr/>
        </p:nvSpPr>
        <p:spPr>
          <a:xfrm>
            <a:off x="1557846" y="1689313"/>
            <a:ext cx="4135002" cy="3822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Lead learning designer (LLD)</a:t>
            </a:r>
          </a:p>
          <a:p>
            <a:endParaRPr lang="en-GB" dirty="0">
              <a:solidFill>
                <a:schemeClr val="tx1"/>
              </a:solidFill>
            </a:endParaRPr>
          </a:p>
          <a:p>
            <a:r>
              <a:rPr lang="en-GB" dirty="0">
                <a:solidFill>
                  <a:schemeClr val="tx1"/>
                </a:solidFill>
              </a:rPr>
              <a:t>The LLD is responsible for developing the right creative and learning design approach for your session. </a:t>
            </a:r>
          </a:p>
          <a:p>
            <a:endParaRPr lang="en-GB" dirty="0">
              <a:solidFill>
                <a:schemeClr val="tx1"/>
              </a:solidFill>
            </a:endParaRPr>
          </a:p>
          <a:p>
            <a:r>
              <a:rPr lang="en-GB" dirty="0">
                <a:solidFill>
                  <a:schemeClr val="tx1"/>
                </a:solidFill>
              </a:rPr>
              <a:t>They will support you and other team members to apply this throughout the development process.</a:t>
            </a:r>
          </a:p>
        </p:txBody>
      </p:sp>
      <p:sp>
        <p:nvSpPr>
          <p:cNvPr id="9" name="Rectangle 8">
            <a:extLst>
              <a:ext uri="{FF2B5EF4-FFF2-40B4-BE49-F238E27FC236}">
                <a16:creationId xmlns:a16="http://schemas.microsoft.com/office/drawing/2014/main" id="{1C94CE0E-AABC-4736-B5B4-62FA2B8D8E27}"/>
              </a:ext>
            </a:extLst>
          </p:cNvPr>
          <p:cNvSpPr/>
          <p:nvPr/>
        </p:nvSpPr>
        <p:spPr>
          <a:xfrm>
            <a:off x="6300853" y="1695491"/>
            <a:ext cx="4647534" cy="3764836"/>
          </a:xfrm>
          <a:prstGeom prst="rect">
            <a:avLst/>
          </a:prstGeom>
          <a:solidFill>
            <a:schemeClr val="bg2">
              <a:lumMod val="90000"/>
              <a:alpha val="68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9C3F133-F636-F7CF-2F4C-D52C5741753C}"/>
              </a:ext>
            </a:extLst>
          </p:cNvPr>
          <p:cNvSpPr/>
          <p:nvPr/>
        </p:nvSpPr>
        <p:spPr>
          <a:xfrm>
            <a:off x="7745731" y="3321875"/>
            <a:ext cx="1290790" cy="67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LLD image</a:t>
            </a:r>
          </a:p>
          <a:p>
            <a:pPr algn="ctr"/>
            <a:endParaRPr lang="en-GB" b="1">
              <a:solidFill>
                <a:schemeClr val="tx1"/>
              </a:solidFill>
            </a:endParaRPr>
          </a:p>
        </p:txBody>
      </p:sp>
      <p:pic>
        <p:nvPicPr>
          <p:cNvPr id="11" name="Picture 10" descr="A person sitting at a computer&#10;&#10;Description automatically generated">
            <a:extLst>
              <a:ext uri="{FF2B5EF4-FFF2-40B4-BE49-F238E27FC236}">
                <a16:creationId xmlns:a16="http://schemas.microsoft.com/office/drawing/2014/main" id="{F7DB4164-333C-9C37-F92C-A30FDB283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8365" y="1695491"/>
            <a:ext cx="4876800" cy="3810000"/>
          </a:xfrm>
          <a:prstGeom prst="rect">
            <a:avLst/>
          </a:prstGeom>
        </p:spPr>
      </p:pic>
    </p:spTree>
    <p:custDataLst>
      <p:tags r:id="rId1"/>
    </p:custDataLst>
    <p:extLst>
      <p:ext uri="{BB962C8B-B14F-4D97-AF65-F5344CB8AC3E}">
        <p14:creationId xmlns:p14="http://schemas.microsoft.com/office/powerpoint/2010/main" val="1147555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CiYGBJSp"/>
  <p:tag name="ARTICULATE_DESIGN_ID_1_OFFICE THEME" val="rLp5pyb1"/>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2c4724d4-2d80-4e73-866c-a9e769fa78d5">
      <Url xsi:nil="true"/>
      <Description xsi:nil="true"/>
    </link>
    <_x0068_rf5 xmlns="2c4724d4-2d80-4e73-866c-a9e769fa78d5" xsi:nil="true"/>
    <lcf76f155ced4ddcb4097134ff3c332f xmlns="2c4724d4-2d80-4e73-866c-a9e769fa78d5">
      <Terms xmlns="http://schemas.microsoft.com/office/infopath/2007/PartnerControls"/>
    </lcf76f155ced4ddcb4097134ff3c332f>
    <Thumbnail xmlns="2c4724d4-2d80-4e73-866c-a9e769fa78d5" xsi:nil="true"/>
    <TaxCatchAll xmlns="b825f3b1-0e88-46e5-8be6-2e66319fe22b" xsi:nil="true"/>
    <https_x003a__x002f__x002f_vimeo_x002e_com_x002f_752428409 xmlns="2c4724d4-2d80-4e73-866c-a9e769fa78d5" xsi:nil="true"/>
    <Date xmlns="2c4724d4-2d80-4e73-866c-a9e769fa78d5" xsi:nil="true"/>
    <Longembedcode xmlns="2c4724d4-2d80-4e73-866c-a9e769fa78d5" xsi:nil="true"/>
    <z81o xmlns="2c4724d4-2d80-4e73-866c-a9e769fa78d5" xsi:nil="true"/>
    <Embedcode xmlns="2c4724d4-2d80-4e73-866c-a9e769fa78d5" xsi:nil="true"/>
    <_ip_UnifiedCompliancePolicyUIAction xmlns="http://schemas.microsoft.com/sharepoint/v3" xsi:nil="true"/>
    <_ip_UnifiedCompliancePolicyProperties xmlns="http://schemas.microsoft.com/sharepoint/v3" xsi:nil="true"/>
    <_Flow_SignoffStatus xmlns="2c4724d4-2d80-4e73-866c-a9e769fa78d5" xsi:nil="true"/>
    <Notes xmlns="2c4724d4-2d80-4e73-866c-a9e769fa78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6C94EA59558B40A6491F3B823D97B7" ma:contentTypeVersion="31" ma:contentTypeDescription="Create a new document." ma:contentTypeScope="" ma:versionID="11f8c173e3083b8f8915962191c2bfb0">
  <xsd:schema xmlns:xsd="http://www.w3.org/2001/XMLSchema" xmlns:xs="http://www.w3.org/2001/XMLSchema" xmlns:p="http://schemas.microsoft.com/office/2006/metadata/properties" xmlns:ns1="http://schemas.microsoft.com/sharepoint/v3" xmlns:ns2="2c4724d4-2d80-4e73-866c-a9e769fa78d5" xmlns:ns3="b825f3b1-0e88-46e5-8be6-2e66319fe22b" targetNamespace="http://schemas.microsoft.com/office/2006/metadata/properties" ma:root="true" ma:fieldsID="4b7f80b576fbb0b2f361a6bc4fe069ea" ns1:_="" ns2:_="" ns3:_="">
    <xsd:import namespace="http://schemas.microsoft.com/sharepoint/v3"/>
    <xsd:import namespace="2c4724d4-2d80-4e73-866c-a9e769fa78d5"/>
    <xsd:import namespace="b825f3b1-0e88-46e5-8be6-2e66319fe22b"/>
    <xsd:element name="properties">
      <xsd:complexType>
        <xsd:sequence>
          <xsd:element name="documentManagement">
            <xsd:complexType>
              <xsd:all>
                <xsd:element ref="ns2:Embedcode" minOccurs="0"/>
                <xsd:element ref="ns2:Thumbnail" minOccurs="0"/>
                <xsd:element ref="ns2:Date" minOccurs="0"/>
                <xsd:element ref="ns2:z81o" minOccurs="0"/>
                <xsd:element ref="ns2:_x0068_rf5" minOccurs="0"/>
                <xsd:element ref="ns2:Longembedcode" minOccurs="0"/>
                <xsd:element ref="ns2:Notes" minOccurs="0"/>
                <xsd:element ref="ns2:link" minOccurs="0"/>
                <xsd:element ref="ns2:_Flow_SignoffStatus" minOccurs="0"/>
                <xsd:element ref="ns2:https_x003a__x002f__x002f_vimeo_x002e_com_x002f_752428409" minOccurs="0"/>
                <xsd:element ref="ns3:SharedWithUsers" minOccurs="0"/>
                <xsd:element ref="ns3:SharedWithDetails" minOccurs="0"/>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4724d4-2d80-4e73-866c-a9e769fa78d5" elementFormDefault="qualified">
    <xsd:import namespace="http://schemas.microsoft.com/office/2006/documentManagement/types"/>
    <xsd:import namespace="http://schemas.microsoft.com/office/infopath/2007/PartnerControls"/>
    <xsd:element name="Embedcode" ma:index="5" nillable="true" ma:displayName="Embed code" ma:internalName="Embedcode" ma:readOnly="false">
      <xsd:simpleType>
        <xsd:restriction base="dms:Text">
          <xsd:maxLength value="255"/>
        </xsd:restriction>
      </xsd:simpleType>
    </xsd:element>
    <xsd:element name="Thumbnail" ma:index="6" nillable="true" ma:displayName="Thumbnail" ma:internalName="Thumbnail" ma:readOnly="false">
      <xsd:simpleType>
        <xsd:restriction base="dms:Unknown"/>
      </xsd:simpleType>
    </xsd:element>
    <xsd:element name="Date" ma:index="7" nillable="true" ma:displayName="Date" ma:format="DateTime" ma:internalName="Date" ma:readOnly="false">
      <xsd:simpleType>
        <xsd:restriction base="dms:DateTime"/>
      </xsd:simpleType>
    </xsd:element>
    <xsd:element name="z81o" ma:index="8" nillable="true" ma:displayName="Text" ma:internalName="z81o" ma:readOnly="false">
      <xsd:simpleType>
        <xsd:restriction base="dms:Text"/>
      </xsd:simpleType>
    </xsd:element>
    <xsd:element name="_x0068_rf5" ma:index="9" nillable="true" ma:displayName="Embed code" ma:description="577496080" ma:internalName="_x0068_rf5" ma:readOnly="false">
      <xsd:simpleType>
        <xsd:restriction base="dms:Text">
          <xsd:maxLength value="255"/>
        </xsd:restriction>
      </xsd:simpleType>
    </xsd:element>
    <xsd:element name="Longembedcode" ma:index="10" nillable="true" ma:displayName="Long embed code" ma:description="https://vimeo.com/574338828" ma:internalName="Longembedcode" ma:readOnly="false">
      <xsd:simpleType>
        <xsd:restriction base="dms:Text">
          <xsd:maxLength value="255"/>
        </xsd:restriction>
      </xsd:simpleType>
    </xsd:element>
    <xsd:element name="Notes" ma:index="11" nillable="true" ma:displayName="Notes" ma:description="No subtitles needed." ma:internalName="Notes0" ma:readOnly="false">
      <xsd:simpleType>
        <xsd:restriction base="dms:Text">
          <xsd:maxLength value="255"/>
        </xsd:restriction>
      </xsd:simpleType>
    </xsd:element>
    <xsd:element name="link" ma:index="12"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13" nillable="true" ma:displayName="Sign-off status" ma:internalName="Sign_x002d_off_x0020_status" ma:readOnly="false">
      <xsd:simpleType>
        <xsd:restriction base="dms:Text"/>
      </xsd:simpleType>
    </xsd:element>
    <xsd:element name="https_x003a__x002f__x002f_vimeo_x002e_com_x002f_752428409" ma:index="14" nillable="true" ma:displayName="https://vimeo.com/752428409" ma:internalName="https_x003a__x002f__x002f_vimeo_x002e_com_x002f_752428409" ma:readOnly="false">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Location" ma:index="30" nillable="true" ma:displayName="Location" ma:indexed="true" ma:internalName="MediaServiceLocatio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25f3b1-0e88-46e5-8be6-2e66319fe22b" elementFormDefault="qualified">
    <xsd:import namespace="http://schemas.microsoft.com/office/2006/documentManagement/types"/>
    <xsd:import namespace="http://schemas.microsoft.com/office/infopath/2007/PartnerControls"/>
    <xsd:element name="SharedWithUsers" ma:index="1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8c97e2e-fdd8-40bc-851e-39a69156dbbe}" ma:internalName="TaxCatchAll" ma:showField="CatchAllData" ma:web="b825f3b1-0e88-46e5-8be6-2e66319fe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4DD37-0794-4F3B-A0D6-98BF023506FD}">
  <ds:schemaRefs>
    <ds:schemaRef ds:uri="http://schemas.openxmlformats.org/package/2006/metadata/core-properties"/>
    <ds:schemaRef ds:uri="http://schemas.microsoft.com/office/2006/documentManagement/types"/>
    <ds:schemaRef ds:uri="http://purl.org/dc/terms/"/>
    <ds:schemaRef ds:uri="http://purl.org/dc/dcmitype/"/>
    <ds:schemaRef ds:uri="2c4724d4-2d80-4e73-866c-a9e769fa78d5"/>
    <ds:schemaRef ds:uri="http://schemas.microsoft.com/sharepoint/v3"/>
    <ds:schemaRef ds:uri="http://www.w3.org/XML/1998/namespace"/>
    <ds:schemaRef ds:uri="http://schemas.microsoft.com/office/2006/metadata/properties"/>
    <ds:schemaRef ds:uri="http://schemas.microsoft.com/office/infopath/2007/PartnerControls"/>
    <ds:schemaRef ds:uri="b825f3b1-0e88-46e5-8be6-2e66319fe22b"/>
    <ds:schemaRef ds:uri="http://purl.org/dc/elements/1.1/"/>
  </ds:schemaRefs>
</ds:datastoreItem>
</file>

<file path=customXml/itemProps2.xml><?xml version="1.0" encoding="utf-8"?>
<ds:datastoreItem xmlns:ds="http://schemas.openxmlformats.org/officeDocument/2006/customXml" ds:itemID="{BF4BFCD5-9FB0-4A7D-8849-1621661F75DA}">
  <ds:schemaRefs>
    <ds:schemaRef ds:uri="http://schemas.microsoft.com/sharepoint/v3/contenttype/forms"/>
  </ds:schemaRefs>
</ds:datastoreItem>
</file>

<file path=customXml/itemProps3.xml><?xml version="1.0" encoding="utf-8"?>
<ds:datastoreItem xmlns:ds="http://schemas.openxmlformats.org/officeDocument/2006/customXml" ds:itemID="{DB56134C-4A2F-454C-B0A8-F3D6D9EFECE2}">
  <ds:schemaRefs>
    <ds:schemaRef ds:uri="2c4724d4-2d80-4e73-866c-a9e769fa78d5"/>
    <ds:schemaRef ds:uri="b825f3b1-0e88-46e5-8be6-2e66319fe2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49</TotalTime>
  <Words>4785</Words>
  <Application>Microsoft Office PowerPoint</Application>
  <PresentationFormat>Widescreen</PresentationFormat>
  <Paragraphs>699</Paragraphs>
  <Slides>56</Slides>
  <Notes>56</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Arial</vt:lpstr>
      <vt:lpstr>Symbol</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NHSE Content plan example</dc:title>
  <dc:creator/>
  <cp:lastModifiedBy>BEATTIE, Claire (NHS ENGLAND - T1510)</cp:lastModifiedBy>
  <cp:revision>6</cp:revision>
  <dcterms:created xsi:type="dcterms:W3CDTF">2015-11-18T10:19:47Z</dcterms:created>
  <dcterms:modified xsi:type="dcterms:W3CDTF">2024-06-19T14:34:06Z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A7AB04ED-1B49-4521-94A4-77C0B4F593CB</vt:lpwstr>
  </property>
  <property fmtid="{D5CDD505-2E9C-101B-9397-08002B2CF9AE}" pid="3" name="ArticulatePath">
    <vt:lpwstr>Presentation1</vt:lpwstr>
  </property>
  <property fmtid="{D5CDD505-2E9C-101B-9397-08002B2CF9AE}" pid="4" name="ContentTypeId">
    <vt:lpwstr>0x010100B06C94EA59558B40A6491F3B823D97B7</vt:lpwstr>
  </property>
  <property fmtid="{D5CDD505-2E9C-101B-9397-08002B2CF9AE}" pid="5" name="MediaServiceImageTags">
    <vt:lpwstr/>
  </property>
  <property fmtid="{D5CDD505-2E9C-101B-9397-08002B2CF9AE}" pid="6" name="_ExtendedDescription">
    <vt:lpwstr/>
  </property>
</Properties>
</file>